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259" r:id="rId4"/>
    <p:sldId id="260" r:id="rId5"/>
    <p:sldId id="264"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266"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61" r:id="rId60"/>
    <p:sldId id="262" r:id="rId61"/>
    <p:sldId id="26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4C596-635A-43C3-ACCE-2FCA59466983}" type="datetimeFigureOut">
              <a:rPr lang="en-GB" smtClean="0"/>
              <a:pPr/>
              <a:t>07/09/2017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0B878-AEC9-46E4-95A0-C800E606EB53}" type="slidenum">
              <a:rPr lang="en-GB" smtClean="0"/>
              <a:pPr/>
              <a:t>‹#›</a:t>
            </a:fld>
            <a:endParaRPr lang="en-GB"/>
          </a:p>
        </p:txBody>
      </p:sp>
    </p:spTree>
    <p:extLst>
      <p:ext uri="{BB962C8B-B14F-4D97-AF65-F5344CB8AC3E}">
        <p14:creationId xmlns:p14="http://schemas.microsoft.com/office/powerpoint/2010/main" xmlns="" val="321697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154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15039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20566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purpose of this was to explore the similarities and differences between Science teaching and learning at Primary and Secondary level.</a:t>
            </a:r>
          </a:p>
          <a:p>
            <a:endParaRPr lang="en-GB" dirty="0" smtClean="0"/>
          </a:p>
          <a:p>
            <a:r>
              <a:rPr lang="en-GB" dirty="0" smtClean="0"/>
              <a:t> This was a very useful process and provided the leaders with an insight into the needs of the pupils as they go through the transition between Science at Primary School and Secondary School. </a:t>
            </a:r>
          </a:p>
          <a:p>
            <a:endParaRPr lang="en-GB" dirty="0" smtClean="0"/>
          </a:p>
          <a:p>
            <a:r>
              <a:rPr lang="en-GB" dirty="0" smtClean="0"/>
              <a:t>At</a:t>
            </a:r>
            <a:r>
              <a:rPr lang="en-GB" baseline="0" dirty="0" smtClean="0"/>
              <a:t> this point, we were able to establish the key differences in Science teaching at Primary and </a:t>
            </a:r>
            <a:r>
              <a:rPr lang="en-GB" baseline="0" smtClean="0"/>
              <a:t>Secondary level. </a:t>
            </a:r>
            <a:endParaRPr lang="en-GB" dirty="0"/>
          </a:p>
        </p:txBody>
      </p:sp>
      <p:sp>
        <p:nvSpPr>
          <p:cNvPr id="4" name="Slide Number Placeholder 3"/>
          <p:cNvSpPr>
            <a:spLocks noGrp="1"/>
          </p:cNvSpPr>
          <p:nvPr>
            <p:ph type="sldNum" sz="quarter" idx="10"/>
          </p:nvPr>
        </p:nvSpPr>
        <p:spPr/>
        <p:txBody>
          <a:bodyPr/>
          <a:lstStyle/>
          <a:p>
            <a:fld id="{AAEB5C78-7976-4A70-AC0D-4B82273EA2E1}" type="slidenum">
              <a:rPr lang="en-GB" smtClean="0"/>
              <a:pPr/>
              <a:t>47</a:t>
            </a:fld>
            <a:endParaRPr lang="en-GB"/>
          </a:p>
        </p:txBody>
      </p:sp>
    </p:spTree>
    <p:extLst>
      <p:ext uri="{BB962C8B-B14F-4D97-AF65-F5344CB8AC3E}">
        <p14:creationId xmlns:p14="http://schemas.microsoft.com/office/powerpoint/2010/main" xmlns="" val="89266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latin typeface="Comic Sans MS" panose="030F0702030302020204" pitchFamily="66" charset="0"/>
              </a:rPr>
              <a:t>We  explored and discussed the main issues and barriers that face the children when they begin at Key Stage Three and many issues were discussed including</a:t>
            </a:r>
          </a:p>
          <a:p>
            <a:pPr algn="just"/>
            <a:r>
              <a:rPr lang="en-GB" dirty="0" smtClean="0">
                <a:latin typeface="Comic Sans MS" panose="030F0702030302020204" pitchFamily="66" charset="0"/>
              </a:rPr>
              <a:t>use of equipment</a:t>
            </a:r>
          </a:p>
          <a:p>
            <a:pPr algn="just"/>
            <a:r>
              <a:rPr lang="en-GB" dirty="0" smtClean="0">
                <a:latin typeface="Comic Sans MS" panose="030F0702030302020204" pitchFamily="66" charset="0"/>
              </a:rPr>
              <a:t>writing up investigations</a:t>
            </a:r>
          </a:p>
          <a:p>
            <a:pPr algn="just"/>
            <a:r>
              <a:rPr lang="en-GB" dirty="0" smtClean="0">
                <a:latin typeface="Comic Sans MS" panose="030F0702030302020204" pitchFamily="66" charset="0"/>
              </a:rPr>
              <a:t>children’s independence and safety around the Science Laboratories.</a:t>
            </a:r>
          </a:p>
          <a:p>
            <a:pPr algn="just"/>
            <a:r>
              <a:rPr lang="en-GB" dirty="0" smtClean="0">
                <a:latin typeface="Comic Sans MS" panose="030F0702030302020204" pitchFamily="66" charset="0"/>
              </a:rPr>
              <a:t>As well as this, we looked at the curriculum at Key Stage Two and the lack of opportunity for Chemistry and the focus in Upper Key Stage Two seeming to be Physics and Biology based due to the restraints of the National Curriculum. We also discussed the lack of resources in Primary School settings and how this can sometimes impact the teaching and learning that takes place in Science, as well as lack of confidence and perhaps subject knowledge for teachers. </a:t>
            </a:r>
          </a:p>
          <a:p>
            <a:endParaRPr lang="en-GB" dirty="0"/>
          </a:p>
        </p:txBody>
      </p:sp>
      <p:sp>
        <p:nvSpPr>
          <p:cNvPr id="4" name="Slide Number Placeholder 3"/>
          <p:cNvSpPr>
            <a:spLocks noGrp="1"/>
          </p:cNvSpPr>
          <p:nvPr>
            <p:ph type="sldNum" sz="quarter" idx="10"/>
          </p:nvPr>
        </p:nvSpPr>
        <p:spPr/>
        <p:txBody>
          <a:bodyPr/>
          <a:lstStyle/>
          <a:p>
            <a:fld id="{AAEB5C78-7976-4A70-AC0D-4B82273EA2E1}" type="slidenum">
              <a:rPr lang="en-GB" smtClean="0"/>
              <a:pPr/>
              <a:t>48</a:t>
            </a:fld>
            <a:endParaRPr lang="en-GB"/>
          </a:p>
        </p:txBody>
      </p:sp>
    </p:spTree>
    <p:extLst>
      <p:ext uri="{BB962C8B-B14F-4D97-AF65-F5344CB8AC3E}">
        <p14:creationId xmlns:p14="http://schemas.microsoft.com/office/powerpoint/2010/main" xmlns="" val="63855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these findings, we decided on our future actions for this project. We felt that Year 6 children would benefit from a transition project towards the end of the academic year in the form of a Science week. </a:t>
            </a:r>
          </a:p>
          <a:p>
            <a:endParaRPr lang="en-GB" dirty="0" smtClean="0"/>
          </a:p>
          <a:p>
            <a:r>
              <a:rPr lang="en-GB" dirty="0" smtClean="0"/>
              <a:t> From what we discovered, we felt it very important that the pupils have chance to focus on chemistry skills; use equipment and visit science laboratories at the Secondary School and use resources created by the High School so that transition will be easier for these pupils. </a:t>
            </a:r>
          </a:p>
          <a:p>
            <a:endParaRPr lang="en-GB" dirty="0" smtClean="0"/>
          </a:p>
          <a:p>
            <a:r>
              <a:rPr lang="en-GB" dirty="0" smtClean="0"/>
              <a:t>We agreed that each day of the week should have a specific focus, identified by the Secondary School as the barriers for the children as they begin in Year 7 e.g. writing up methods and investigations, using equipment, safety and plans are resources will be created by Science leaders. </a:t>
            </a:r>
          </a:p>
          <a:p>
            <a:endParaRPr lang="en-GB" dirty="0"/>
          </a:p>
        </p:txBody>
      </p:sp>
      <p:sp>
        <p:nvSpPr>
          <p:cNvPr id="4" name="Slide Number Placeholder 3"/>
          <p:cNvSpPr>
            <a:spLocks noGrp="1"/>
          </p:cNvSpPr>
          <p:nvPr>
            <p:ph type="sldNum" sz="quarter" idx="10"/>
          </p:nvPr>
        </p:nvSpPr>
        <p:spPr/>
        <p:txBody>
          <a:bodyPr/>
          <a:lstStyle/>
          <a:p>
            <a:fld id="{AAEB5C78-7976-4A70-AC0D-4B82273EA2E1}" type="slidenum">
              <a:rPr lang="en-GB" smtClean="0"/>
              <a:pPr/>
              <a:t>50</a:t>
            </a:fld>
            <a:endParaRPr lang="en-GB"/>
          </a:p>
        </p:txBody>
      </p:sp>
    </p:spTree>
    <p:extLst>
      <p:ext uri="{BB962C8B-B14F-4D97-AF65-F5344CB8AC3E}">
        <p14:creationId xmlns:p14="http://schemas.microsoft.com/office/powerpoint/2010/main" xmlns="" val="372003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a:t>
            </a:r>
            <a:r>
              <a:rPr lang="en-GB" baseline="0" dirty="0" smtClean="0"/>
              <a:t> see from the planning and resource samples on your table that the lessons were planned with great though and collaboration between Primary and Secondary leads to ensure that they were exciting and inspiring.</a:t>
            </a:r>
          </a:p>
          <a:p>
            <a:r>
              <a:rPr lang="en-GB" baseline="0" dirty="0" smtClean="0"/>
              <a:t>We made sure that there were a mix of lessons to suit different ;earning styles.</a:t>
            </a:r>
          </a:p>
          <a:p>
            <a:endParaRPr lang="en-GB" baseline="0" dirty="0" smtClean="0"/>
          </a:p>
          <a:p>
            <a:r>
              <a:rPr lang="en-GB" baseline="0" dirty="0" smtClean="0"/>
              <a:t>Each lesson had a clear objective to meet our aims e.g. writing up investigation, use equipment safely. </a:t>
            </a:r>
          </a:p>
          <a:p>
            <a:r>
              <a:rPr lang="en-GB" baseline="0" dirty="0" smtClean="0"/>
              <a:t>The lessons started at a basic level e.g. naming equipment in matching activities and learning the hazard signs and safety rules of a Secondary School laboratory. The lessons then led to more practical investigations involving real life problems and contexts. During these lessons, the children were given the opportunity to use the equipment, work scientifically and learn how to use the lab independently and safely. </a:t>
            </a:r>
          </a:p>
          <a:p>
            <a:endParaRPr lang="en-GB" baseline="0" dirty="0" smtClean="0"/>
          </a:p>
          <a:p>
            <a:r>
              <a:rPr lang="en-GB" baseline="0" dirty="0" smtClean="0"/>
              <a:t>Resources were brought from </a:t>
            </a:r>
            <a:r>
              <a:rPr lang="en-GB" baseline="0" dirty="0" err="1" smtClean="0"/>
              <a:t>Culcheth</a:t>
            </a:r>
            <a:r>
              <a:rPr lang="en-GB" baseline="0" dirty="0" smtClean="0"/>
              <a:t> to </a:t>
            </a:r>
            <a:r>
              <a:rPr lang="en-GB" baseline="0" dirty="0" err="1" smtClean="0"/>
              <a:t>Newchurch</a:t>
            </a:r>
            <a:r>
              <a:rPr lang="en-GB" baseline="0" dirty="0" smtClean="0"/>
              <a:t> to support the lessons that took place in the Primary setting. </a:t>
            </a:r>
            <a:endParaRPr lang="en-GB" dirty="0"/>
          </a:p>
        </p:txBody>
      </p:sp>
      <p:sp>
        <p:nvSpPr>
          <p:cNvPr id="4" name="Slide Number Placeholder 3"/>
          <p:cNvSpPr>
            <a:spLocks noGrp="1"/>
          </p:cNvSpPr>
          <p:nvPr>
            <p:ph type="sldNum" sz="quarter" idx="10"/>
          </p:nvPr>
        </p:nvSpPr>
        <p:spPr/>
        <p:txBody>
          <a:bodyPr/>
          <a:lstStyle/>
          <a:p>
            <a:fld id="{AAEB5C78-7976-4A70-AC0D-4B82273EA2E1}" type="slidenum">
              <a:rPr lang="en-GB" smtClean="0"/>
              <a:pPr/>
              <a:t>51</a:t>
            </a:fld>
            <a:endParaRPr lang="en-GB"/>
          </a:p>
        </p:txBody>
      </p:sp>
    </p:spTree>
    <p:extLst>
      <p:ext uri="{BB962C8B-B14F-4D97-AF65-F5344CB8AC3E}">
        <p14:creationId xmlns:p14="http://schemas.microsoft.com/office/powerpoint/2010/main" xmlns="" val="51569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week was very successful. The children particularly got a lot from visiting the High School and one child said ‘he didn’t want to leave’ They learnt names of equipment that they had never seen before e.g. </a:t>
            </a:r>
            <a:r>
              <a:rPr lang="en-GB" baseline="0" dirty="0" err="1" smtClean="0"/>
              <a:t>bunsen</a:t>
            </a:r>
            <a:r>
              <a:rPr lang="en-GB" baseline="0" dirty="0" smtClean="0"/>
              <a:t> burners, tripods and more importantly, by the end of the week, they were able to use this equipment safely. </a:t>
            </a:r>
          </a:p>
          <a:p>
            <a:endParaRPr lang="en-GB" baseline="0" dirty="0" smtClean="0"/>
          </a:p>
          <a:p>
            <a:r>
              <a:rPr lang="en-GB" baseline="0" dirty="0" smtClean="0"/>
              <a:t>The real life problems that provided the context for the experiments meant that the children felt their was a purpose to their science work and one quoted that it was ‘interesting and intriguing’ </a:t>
            </a:r>
          </a:p>
          <a:p>
            <a:endParaRPr lang="en-GB" baseline="0" dirty="0" smtClean="0"/>
          </a:p>
          <a:p>
            <a:r>
              <a:rPr lang="en-GB" baseline="0" dirty="0" smtClean="0"/>
              <a:t>Children produced some good written work at the end of it demonstrating the impact. </a:t>
            </a:r>
          </a:p>
          <a:p>
            <a:endParaRPr lang="en-GB" baseline="0" dirty="0" smtClean="0"/>
          </a:p>
          <a:p>
            <a:r>
              <a:rPr lang="en-GB" baseline="0" dirty="0" smtClean="0"/>
              <a:t>Teachers commented on how well it went and how the children would not have been able to have had this experience without the use of the equipment, resources and lab. Parents have even commented that they are impressed with the amount of transition opportunities that the children have been provided with. </a:t>
            </a:r>
            <a:endParaRPr lang="en-GB" dirty="0"/>
          </a:p>
        </p:txBody>
      </p:sp>
      <p:sp>
        <p:nvSpPr>
          <p:cNvPr id="4" name="Slide Number Placeholder 3"/>
          <p:cNvSpPr>
            <a:spLocks noGrp="1"/>
          </p:cNvSpPr>
          <p:nvPr>
            <p:ph type="sldNum" sz="quarter" idx="10"/>
          </p:nvPr>
        </p:nvSpPr>
        <p:spPr/>
        <p:txBody>
          <a:bodyPr/>
          <a:lstStyle/>
          <a:p>
            <a:fld id="{AAEB5C78-7976-4A70-AC0D-4B82273EA2E1}" type="slidenum">
              <a:rPr lang="en-GB" smtClean="0"/>
              <a:pPr/>
              <a:t>52</a:t>
            </a:fld>
            <a:endParaRPr lang="en-GB"/>
          </a:p>
        </p:txBody>
      </p:sp>
    </p:spTree>
    <p:extLst>
      <p:ext uri="{BB962C8B-B14F-4D97-AF65-F5344CB8AC3E}">
        <p14:creationId xmlns:p14="http://schemas.microsoft.com/office/powerpoint/2010/main" xmlns="" val="315114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children now</a:t>
            </a:r>
            <a:r>
              <a:rPr lang="en-GB" baseline="0" dirty="0" smtClean="0"/>
              <a:t> have the confidence to work scientifically in a lab and have developed some independence that can be built on when they go into Year 7. They also know how to use some of the equipment safely and hazards associated with it. This would have usually taken place at the start of KS3 but having already done this, no teaching and learning time will be wasted at the start of Year 7. </a:t>
            </a:r>
            <a:endParaRPr lang="en-GB" dirty="0"/>
          </a:p>
        </p:txBody>
      </p:sp>
      <p:sp>
        <p:nvSpPr>
          <p:cNvPr id="4" name="Slide Number Placeholder 3"/>
          <p:cNvSpPr>
            <a:spLocks noGrp="1"/>
          </p:cNvSpPr>
          <p:nvPr>
            <p:ph type="sldNum" sz="quarter" idx="10"/>
          </p:nvPr>
        </p:nvSpPr>
        <p:spPr/>
        <p:txBody>
          <a:bodyPr/>
          <a:lstStyle/>
          <a:p>
            <a:fld id="{AAEB5C78-7976-4A70-AC0D-4B82273EA2E1}" type="slidenum">
              <a:rPr lang="en-GB" smtClean="0"/>
              <a:pPr/>
              <a:t>53</a:t>
            </a:fld>
            <a:endParaRPr lang="en-GB"/>
          </a:p>
        </p:txBody>
      </p:sp>
    </p:spTree>
    <p:extLst>
      <p:ext uri="{BB962C8B-B14F-4D97-AF65-F5344CB8AC3E}">
        <p14:creationId xmlns:p14="http://schemas.microsoft.com/office/powerpoint/2010/main" xmlns="" val="386422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Based</a:t>
            </a:r>
            <a:r>
              <a:rPr lang="en-GB" baseline="0" dirty="0" smtClean="0"/>
              <a:t> on the success of this year, we would like to continue to develop the transition of the core subjects this year so that it each year children are equipped with the relevant understanding of what Y7 has to hold.  Although this project has been very successful and the children have loved it and state that they feel very prepared for high school, timetabling for this with three subjects has been difficult with just one Y6 class and class teacher.</a:t>
            </a:r>
          </a:p>
          <a:p>
            <a:endParaRPr lang="en-GB" baseline="0" dirty="0" smtClean="0"/>
          </a:p>
          <a:p>
            <a:r>
              <a:rPr lang="en-GB" dirty="0" smtClean="0"/>
              <a:t>Next steps would be to perhaps look at transition rolling</a:t>
            </a:r>
            <a:r>
              <a:rPr lang="en-GB" baseline="0" dirty="0" smtClean="0"/>
              <a:t> out at different points throughout the academic year or Y7 teachers coming into </a:t>
            </a:r>
            <a:r>
              <a:rPr lang="en-GB" baseline="0" dirty="0" err="1" smtClean="0"/>
              <a:t>Newchurch</a:t>
            </a:r>
            <a:r>
              <a:rPr lang="en-GB" baseline="0" dirty="0" smtClean="0"/>
              <a:t>.</a:t>
            </a:r>
          </a:p>
          <a:p>
            <a:r>
              <a:rPr lang="en-GB" baseline="0" dirty="0" smtClean="0"/>
              <a:t>We also want to role it out to other feeder primaries but may be worth trialling the different organisation to see if it works before doing that.</a:t>
            </a:r>
          </a:p>
          <a:p>
            <a:endParaRPr lang="en-GB" dirty="0"/>
          </a:p>
        </p:txBody>
      </p:sp>
      <p:sp>
        <p:nvSpPr>
          <p:cNvPr id="4" name="Slide Number Placeholder 3"/>
          <p:cNvSpPr>
            <a:spLocks noGrp="1"/>
          </p:cNvSpPr>
          <p:nvPr>
            <p:ph type="sldNum" sz="quarter" idx="10"/>
          </p:nvPr>
        </p:nvSpPr>
        <p:spPr/>
        <p:txBody>
          <a:bodyPr/>
          <a:lstStyle/>
          <a:p>
            <a:fld id="{375CF79F-B6E6-42C7-8BAB-9D93ECC945B0}" type="slidenum">
              <a:rPr lang="en-GB" smtClean="0"/>
              <a:pPr/>
              <a:t>59</a:t>
            </a:fld>
            <a:endParaRPr lang="en-GB"/>
          </a:p>
        </p:txBody>
      </p:sp>
    </p:spTree>
    <p:extLst>
      <p:ext uri="{BB962C8B-B14F-4D97-AF65-F5344CB8AC3E}">
        <p14:creationId xmlns:p14="http://schemas.microsoft.com/office/powerpoint/2010/main" xmlns="" val="3201858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Next</a:t>
            </a:r>
            <a:r>
              <a:rPr lang="en-GB" baseline="0" dirty="0" smtClean="0"/>
              <a:t> year we would like to develop transition projects in History, Geography and MFL.  Perhaps that we look at planning together with the Y5 – Y8 curriculum in mind. </a:t>
            </a:r>
          </a:p>
          <a:p>
            <a:r>
              <a:rPr lang="en-GB" baseline="0" dirty="0" smtClean="0"/>
              <a:t>More team teaching and support at the planning and teaching stage to extend the children during their topic work in these areas using CHS teachers specialism to improve outcomes throughout the school as well as ensure transition into Y7.</a:t>
            </a:r>
            <a:endParaRPr lang="en-GB" dirty="0"/>
          </a:p>
        </p:txBody>
      </p:sp>
      <p:sp>
        <p:nvSpPr>
          <p:cNvPr id="4" name="Slide Number Placeholder 3"/>
          <p:cNvSpPr>
            <a:spLocks noGrp="1"/>
          </p:cNvSpPr>
          <p:nvPr>
            <p:ph type="sldNum" sz="quarter" idx="10"/>
          </p:nvPr>
        </p:nvSpPr>
        <p:spPr/>
        <p:txBody>
          <a:bodyPr/>
          <a:lstStyle/>
          <a:p>
            <a:fld id="{375CF79F-B6E6-42C7-8BAB-9D93ECC945B0}" type="slidenum">
              <a:rPr lang="en-GB" smtClean="0"/>
              <a:pPr/>
              <a:t>60</a:t>
            </a:fld>
            <a:endParaRPr lang="en-GB"/>
          </a:p>
        </p:txBody>
      </p:sp>
    </p:spTree>
    <p:extLst>
      <p:ext uri="{BB962C8B-B14F-4D97-AF65-F5344CB8AC3E}">
        <p14:creationId xmlns:p14="http://schemas.microsoft.com/office/powerpoint/2010/main" xmlns="" val="132249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48276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96035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59258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426300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401338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419319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115509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120527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88982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71550"/>
            <a:ext cx="10515600" cy="719138"/>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425174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419256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4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sp>
        <p:nvSpPr>
          <p:cNvPr id="20" name="Shape 20"/>
          <p:cNvSpPr txBox="1">
            <a:spLocks noGrp="1"/>
          </p:cNvSpPr>
          <p:nvPr>
            <p:ph type="title"/>
          </p:nvPr>
        </p:nvSpPr>
        <p:spPr>
          <a:xfrm>
            <a:off x="415600" y="521800"/>
            <a:ext cx="11360800" cy="8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320333" y="6241345"/>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31241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71550"/>
            <a:ext cx="10515600" cy="719138"/>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166951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357424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71550"/>
            <a:ext cx="10515600" cy="719138"/>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102177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4400"/>
            <a:ext cx="10515600" cy="7762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190066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287588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69367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189246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D4A3EF-A593-4272-BC97-B548E93C2139}" type="datetimeFigureOut">
              <a:rPr lang="en-GB" smtClean="0"/>
              <a:pPr/>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CDEF4-742D-466B-8335-F1E9CB42398F}" type="slidenum">
              <a:rPr lang="en-GB" smtClean="0"/>
              <a:pPr/>
              <a:t>‹#›</a:t>
            </a:fld>
            <a:endParaRPr lang="en-GB"/>
          </a:p>
        </p:txBody>
      </p:sp>
    </p:spTree>
    <p:extLst>
      <p:ext uri="{BB962C8B-B14F-4D97-AF65-F5344CB8AC3E}">
        <p14:creationId xmlns:p14="http://schemas.microsoft.com/office/powerpoint/2010/main" xmlns="" val="59139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WordPictureWatermark1" descr="A4 landscape template_a4 landscape"/>
          <p:cNvPicPr>
            <a:picLocks noChangeAspect="1" noChangeArrowheads="1"/>
          </p:cNvPicPr>
          <p:nvPr userDrawn="1"/>
        </p:nvPicPr>
        <p:blipFill rotWithShape="1">
          <a:blip r:embed="rId14" cstate="email">
            <a:extLst>
              <a:ext uri="{28A0092B-C50C-407E-A947-70E740481C1C}">
                <a14:useLocalDpi xmlns:a14="http://schemas.microsoft.com/office/drawing/2010/main" xmlns=""/>
              </a:ext>
            </a:extLst>
          </a:blip>
          <a:srcRect/>
          <a:stretch/>
        </p:blipFill>
        <p:spPr bwMode="auto">
          <a:xfrm>
            <a:off x="11125200" y="-174426"/>
            <a:ext cx="1257300" cy="12735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838200" y="856852"/>
            <a:ext cx="10515600" cy="83383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4A3EF-A593-4272-BC97-B548E93C2139}" type="datetimeFigureOut">
              <a:rPr lang="en-GB" smtClean="0"/>
              <a:pPr/>
              <a:t>07/09/2017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CDEF4-742D-466B-8335-F1E9CB42398F}" type="slidenum">
              <a:rPr lang="en-GB" smtClean="0"/>
              <a:pPr/>
              <a:t>‹#›</a:t>
            </a:fld>
            <a:endParaRPr lang="en-GB"/>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xmlns=""/>
              </a:ext>
            </a:extLst>
          </a:blip>
          <a:stretch>
            <a:fillRect/>
          </a:stretch>
        </p:blipFill>
        <p:spPr>
          <a:xfrm>
            <a:off x="0" y="0"/>
            <a:ext cx="971550" cy="1026185"/>
          </a:xfrm>
          <a:prstGeom prst="rect">
            <a:avLst/>
          </a:prstGeom>
        </p:spPr>
      </p:pic>
      <p:sp>
        <p:nvSpPr>
          <p:cNvPr id="10" name="TextBox 9"/>
          <p:cNvSpPr txBox="1"/>
          <p:nvPr userDrawn="1"/>
        </p:nvSpPr>
        <p:spPr>
          <a:xfrm>
            <a:off x="1885950" y="130373"/>
            <a:ext cx="8439150" cy="523220"/>
          </a:xfrm>
          <a:prstGeom prst="rect">
            <a:avLst/>
          </a:prstGeom>
          <a:noFill/>
        </p:spPr>
        <p:txBody>
          <a:bodyPr wrap="square" rtlCol="0">
            <a:spAutoFit/>
          </a:bodyPr>
          <a:lstStyle/>
          <a:p>
            <a:r>
              <a:rPr lang="en-GB" sz="2800" b="1" dirty="0" smtClean="0">
                <a:solidFill>
                  <a:schemeClr val="tx2">
                    <a:lumMod val="60000"/>
                    <a:lumOff val="40000"/>
                  </a:schemeClr>
                </a:solidFill>
              </a:rPr>
              <a:t>NEWCHURCH</a:t>
            </a:r>
            <a:r>
              <a:rPr lang="en-GB" sz="2800" b="1" baseline="0" dirty="0" smtClean="0">
                <a:solidFill>
                  <a:schemeClr val="tx2">
                    <a:lumMod val="60000"/>
                    <a:lumOff val="40000"/>
                  </a:schemeClr>
                </a:solidFill>
              </a:rPr>
              <a:t> TO CULCHETH</a:t>
            </a:r>
            <a:r>
              <a:rPr lang="en-GB" sz="2800" b="1" dirty="0" smtClean="0">
                <a:solidFill>
                  <a:schemeClr val="tx2">
                    <a:lumMod val="60000"/>
                    <a:lumOff val="40000"/>
                  </a:schemeClr>
                </a:solidFill>
              </a:rPr>
              <a:t> TRANSITION PROJECT 2017</a:t>
            </a:r>
            <a:endParaRPr lang="en-GB" sz="2800" b="1" dirty="0">
              <a:solidFill>
                <a:schemeClr val="tx2">
                  <a:lumMod val="60000"/>
                  <a:lumOff val="40000"/>
                </a:schemeClr>
              </a:solidFill>
            </a:endParaRPr>
          </a:p>
        </p:txBody>
      </p:sp>
    </p:spTree>
    <p:extLst>
      <p:ext uri="{BB962C8B-B14F-4D97-AF65-F5344CB8AC3E}">
        <p14:creationId xmlns:p14="http://schemas.microsoft.com/office/powerpoint/2010/main" xmlns="" val="424835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knI66qZHVAhVCbhQKHQwpD_gQjRwIBw&amp;url=http://www.mychurchunlimited.com/next-steps/&amp;psig=AFQjCNEKNYB6e3kZcD0bBJCyjS70smRXGg&amp;ust=1500415499595535"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hyperlink" Target="http://www.google.co.uk/url?sa=i&amp;rct=j&amp;q=&amp;esrc=s&amp;source=images&amp;cd=&amp;cad=rja&amp;uact=8&amp;ved=0ahUKEwjJ94TuqpHVAhXEwxQKHSb6ACsQjRwIBw&amp;url=http://cliparting.com/free-clock-clipart-5881/&amp;psig=AFQjCNEtkRHL5MAqCK4O8AcKs2YOZFcZ-Q&amp;ust=1500415875712372" TargetMode="External"/><Relationship Id="rId4" Type="http://schemas.openxmlformats.org/officeDocument/2006/relationships/image" Target="../media/image8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image" Target="../media/image92.gif"/><Relationship Id="rId3" Type="http://schemas.openxmlformats.org/officeDocument/2006/relationships/hyperlink" Target="http://www.google.co.uk/url?sa=i&amp;rct=j&amp;q=&amp;esrc=s&amp;source=images&amp;cd=&amp;cad=rja&amp;uact=8&amp;ved=0ahUKEwi_5NLNq5HVAhUB0RQKHbgpBLAQjRwIBw&amp;url=http://www.clipartpanda.com/categories/history-clip-art-for-kids&amp;psig=AFQjCNHmepJ0rwt1Fbo4hav8k44cJbHlXQ&amp;ust=1500416076009633" TargetMode="External"/><Relationship Id="rId7" Type="http://schemas.openxmlformats.org/officeDocument/2006/relationships/hyperlink" Target="https://www.google.co.uk/url?sa=i&amp;rct=j&amp;q=&amp;esrc=s&amp;source=images&amp;cd=&amp;cad=rja&amp;uact=8&amp;ved=0ahUKEwjtsLzqq5HVAhWFPBQKHYq3DtMQjRwIBw&amp;url=https://thetomatos.com/free-clipart-12730/&amp;psig=AFQjCNE0fMf3Be3cD9xapoCMGOAYd9LW_g&amp;ust=1500416136572287"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1.gif"/><Relationship Id="rId5" Type="http://schemas.openxmlformats.org/officeDocument/2006/relationships/hyperlink" Target="http://www.google.co.uk/url?sa=i&amp;rct=j&amp;q=&amp;esrc=s&amp;source=images&amp;cd=&amp;cad=rja&amp;uact=8&amp;ved=0ahUKEwiOh9Xbq5HVAhXBcRQKHZdiAbgQjRwIBw&amp;url=http://www.clipartpanda.com/categories/geography-clipart&amp;psig=AFQjCNGJX-PmFpKSXS5t4xhsSv6iivWRDQ&amp;ust=1500416105523367" TargetMode="External"/><Relationship Id="rId4" Type="http://schemas.openxmlformats.org/officeDocument/2006/relationships/image" Target="../media/image90.gif"/></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www.google.co.uk/url?sa=i&amp;rct=j&amp;q=&amp;esrc=s&amp;source=images&amp;cd=&amp;cad=rja&amp;uact=8&amp;ved=0ahUKEwi-wPusrZHVAhXJtRQKHeNwANsQjRwIBw&amp;url=http://clipartix.com/questions-clipart/&amp;psig=AFQjCNE_j-ygM12FK2mlxqV6oig-PiiuGg&amp;ust=15004165400132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Newchurch</a:t>
            </a:r>
            <a:r>
              <a:rPr lang="en-GB" dirty="0" smtClean="0"/>
              <a:t> to </a:t>
            </a:r>
            <a:r>
              <a:rPr lang="en-GB" dirty="0" err="1" smtClean="0"/>
              <a:t>Culcheth</a:t>
            </a:r>
            <a:r>
              <a:rPr lang="en-GB" dirty="0" smtClean="0"/>
              <a:t> Transition Project 2017</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494088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79714" y="521800"/>
            <a:ext cx="10796686" cy="834800"/>
          </a:xfrm>
          <a:prstGeom prst="rect">
            <a:avLst/>
          </a:prstGeom>
        </p:spPr>
        <p:txBody>
          <a:bodyPr vert="horz" lIns="121900" tIns="121900" rIns="121900" bIns="121900" rtlCol="0" anchor="t" anchorCtr="0">
            <a:noAutofit/>
          </a:bodyPr>
          <a:lstStyle/>
          <a:p>
            <a:r>
              <a:rPr lang="en-GB" u="sng" dirty="0"/>
              <a:t>Modelling and Explaining</a:t>
            </a:r>
          </a:p>
        </p:txBody>
      </p:sp>
      <p:sp>
        <p:nvSpPr>
          <p:cNvPr id="89" name="Shape 89"/>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a:buNone/>
            </a:pPr>
            <a:r>
              <a:rPr lang="en-GB"/>
              <a:t>To present, Miss Harris started with an ‘infer the photo’; activity. This eased the Year 6s into the challenging activities to come. </a:t>
            </a:r>
          </a:p>
          <a:p>
            <a:pPr>
              <a:buNone/>
            </a:pPr>
            <a:r>
              <a:rPr lang="en-GB"/>
              <a:t>Then, she showed the text and read through the first page and a half. This was a clever tactic to get the pupils to carry on reading afterward in their groups. This is where the Year 8s stepped in and began to lead their small groups. </a:t>
            </a:r>
          </a:p>
          <a:p>
            <a:pPr>
              <a:buNone/>
            </a:pPr>
            <a:endParaRPr/>
          </a:p>
        </p:txBody>
      </p:sp>
      <p:pic>
        <p:nvPicPr>
          <p:cNvPr id="90" name="Shape 90" descr="image11.jpeg"/>
          <p:cNvPicPr preferRelativeResize="0"/>
          <p:nvPr/>
        </p:nvPicPr>
        <p:blipFill>
          <a:blip r:embed="rId3" cstate="email">
            <a:alphaModFix/>
            <a:extLst>
              <a:ext uri="{28A0092B-C50C-407E-A947-70E740481C1C}">
                <a14:useLocalDpi xmlns:a14="http://schemas.microsoft.com/office/drawing/2010/main" xmlns=""/>
              </a:ext>
            </a:extLst>
          </a:blip>
          <a:stretch>
            <a:fillRect/>
          </a:stretch>
        </p:blipFill>
        <p:spPr>
          <a:xfrm>
            <a:off x="554333" y="4048034"/>
            <a:ext cx="3429865" cy="2572399"/>
          </a:xfrm>
          <a:prstGeom prst="rect">
            <a:avLst/>
          </a:prstGeom>
          <a:noFill/>
          <a:ln>
            <a:noFill/>
          </a:ln>
        </p:spPr>
      </p:pic>
      <p:pic>
        <p:nvPicPr>
          <p:cNvPr id="91" name="Shape 91" descr="image8.jpeg"/>
          <p:cNvPicPr preferRelativeResize="0"/>
          <p:nvPr/>
        </p:nvPicPr>
        <p:blipFill>
          <a:blip r:embed="rId4" cstate="email">
            <a:alphaModFix/>
            <a:extLst>
              <a:ext uri="{28A0092B-C50C-407E-A947-70E740481C1C}">
                <a14:useLocalDpi xmlns:a14="http://schemas.microsoft.com/office/drawing/2010/main" xmlns=""/>
              </a:ext>
            </a:extLst>
          </a:blip>
          <a:stretch>
            <a:fillRect/>
          </a:stretch>
        </p:blipFill>
        <p:spPr>
          <a:xfrm flipH="1">
            <a:off x="7094027" y="3948867"/>
            <a:ext cx="3597392" cy="2671567"/>
          </a:xfrm>
          <a:prstGeom prst="rect">
            <a:avLst/>
          </a:prstGeom>
          <a:noFill/>
          <a:ln>
            <a:noFill/>
          </a:ln>
        </p:spPr>
      </p:pic>
    </p:spTree>
    <p:extLst>
      <p:ext uri="{BB962C8B-B14F-4D97-AF65-F5344CB8AC3E}">
        <p14:creationId xmlns:p14="http://schemas.microsoft.com/office/powerpoint/2010/main" xmlns="" val="362091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92776" y="521800"/>
            <a:ext cx="10783623" cy="834800"/>
          </a:xfrm>
          <a:prstGeom prst="rect">
            <a:avLst/>
          </a:prstGeom>
        </p:spPr>
        <p:txBody>
          <a:bodyPr vert="horz" lIns="121900" tIns="121900" rIns="121900" bIns="121900" rtlCol="0" anchor="t" anchorCtr="0">
            <a:noAutofit/>
          </a:bodyPr>
          <a:lstStyle/>
          <a:p>
            <a:r>
              <a:rPr lang="en-GB" u="sng" dirty="0"/>
              <a:t>Group and Independent Work</a:t>
            </a:r>
          </a:p>
        </p:txBody>
      </p:sp>
      <p:sp>
        <p:nvSpPr>
          <p:cNvPr id="97" name="Shape 97"/>
          <p:cNvSpPr txBox="1">
            <a:spLocks noGrp="1"/>
          </p:cNvSpPr>
          <p:nvPr>
            <p:ph type="body" idx="1"/>
          </p:nvPr>
        </p:nvSpPr>
        <p:spPr>
          <a:xfrm>
            <a:off x="415600" y="1245733"/>
            <a:ext cx="11360800" cy="4555200"/>
          </a:xfrm>
          <a:prstGeom prst="rect">
            <a:avLst/>
          </a:prstGeom>
        </p:spPr>
        <p:txBody>
          <a:bodyPr vert="horz" lIns="121900" tIns="121900" rIns="121900" bIns="121900" rtlCol="0" anchor="t" anchorCtr="0">
            <a:noAutofit/>
          </a:bodyPr>
          <a:lstStyle/>
          <a:p>
            <a:pPr>
              <a:buNone/>
            </a:pPr>
            <a:r>
              <a:rPr lang="en-GB"/>
              <a:t>-Group work consisted of discussions, shared reading, interacting with other tables to gather quotes and creating P.E.A chains.</a:t>
            </a:r>
          </a:p>
          <a:p>
            <a:pPr>
              <a:buNone/>
            </a:pPr>
            <a:r>
              <a:rPr lang="en-GB"/>
              <a:t>-The Year 6 pupils worked collaboratively with Year 8 pupils for additional support.</a:t>
            </a:r>
          </a:p>
          <a:p>
            <a:pPr>
              <a:buNone/>
            </a:pPr>
            <a:r>
              <a:rPr lang="en-GB"/>
              <a:t>The Year 6 Pupils were extremely inquisitive and were eager to learn about the topic. This was shown by the amount of questions asked and the knowledgeable insights they came up with. </a:t>
            </a:r>
          </a:p>
          <a:p>
            <a:pPr>
              <a:buNone/>
            </a:pPr>
            <a:r>
              <a:rPr lang="en-GB"/>
              <a:t>-They also annotated the story of ‘The Umbrella Man’ independently, however, because it was a new topic, had added support from the Year 8 students if necessary.</a:t>
            </a:r>
          </a:p>
        </p:txBody>
      </p:sp>
    </p:spTree>
    <p:extLst>
      <p:ext uri="{BB962C8B-B14F-4D97-AF65-F5344CB8AC3E}">
        <p14:creationId xmlns:p14="http://schemas.microsoft.com/office/powerpoint/2010/main" xmlns="" val="98957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005840" y="521800"/>
            <a:ext cx="10770560" cy="834800"/>
          </a:xfrm>
          <a:prstGeom prst="rect">
            <a:avLst/>
          </a:prstGeom>
        </p:spPr>
        <p:txBody>
          <a:bodyPr vert="horz" lIns="121900" tIns="121900" rIns="121900" bIns="121900" rtlCol="0" anchor="t" anchorCtr="0">
            <a:noAutofit/>
          </a:bodyPr>
          <a:lstStyle/>
          <a:p>
            <a:r>
              <a:rPr lang="en-GB" u="sng" dirty="0"/>
              <a:t>Examples of Independent and Group Work:</a:t>
            </a:r>
          </a:p>
        </p:txBody>
      </p:sp>
      <p:pic>
        <p:nvPicPr>
          <p:cNvPr id="103" name="Shape 103" descr="image10.jpeg"/>
          <p:cNvPicPr preferRelativeResize="0"/>
          <p:nvPr/>
        </p:nvPicPr>
        <p:blipFill>
          <a:blip r:embed="rId3" cstate="email">
            <a:alphaModFix/>
            <a:extLst>
              <a:ext uri="{28A0092B-C50C-407E-A947-70E740481C1C}">
                <a14:useLocalDpi xmlns:a14="http://schemas.microsoft.com/office/drawing/2010/main" xmlns=""/>
              </a:ext>
            </a:extLst>
          </a:blip>
          <a:stretch>
            <a:fillRect/>
          </a:stretch>
        </p:blipFill>
        <p:spPr>
          <a:xfrm>
            <a:off x="570167" y="2423567"/>
            <a:ext cx="4497699" cy="3373267"/>
          </a:xfrm>
          <a:prstGeom prst="rect">
            <a:avLst/>
          </a:prstGeom>
          <a:noFill/>
          <a:ln>
            <a:noFill/>
          </a:ln>
        </p:spPr>
      </p:pic>
      <p:pic>
        <p:nvPicPr>
          <p:cNvPr id="104" name="Shape 104" descr="image4.jpeg"/>
          <p:cNvPicPr preferRelativeResize="0"/>
          <p:nvPr/>
        </p:nvPicPr>
        <p:blipFill>
          <a:blip r:embed="rId4" cstate="email">
            <a:alphaModFix/>
            <a:extLst>
              <a:ext uri="{28A0092B-C50C-407E-A947-70E740481C1C}">
                <a14:useLocalDpi xmlns:a14="http://schemas.microsoft.com/office/drawing/2010/main" xmlns=""/>
              </a:ext>
            </a:extLst>
          </a:blip>
          <a:stretch>
            <a:fillRect/>
          </a:stretch>
        </p:blipFill>
        <p:spPr>
          <a:xfrm>
            <a:off x="7974734" y="1454799"/>
            <a:ext cx="2961300" cy="3948399"/>
          </a:xfrm>
          <a:prstGeom prst="rect">
            <a:avLst/>
          </a:prstGeom>
          <a:noFill/>
          <a:ln>
            <a:noFill/>
          </a:ln>
        </p:spPr>
      </p:pic>
      <p:sp>
        <p:nvSpPr>
          <p:cNvPr id="105" name="Shape 105"/>
          <p:cNvSpPr/>
          <p:nvPr/>
        </p:nvSpPr>
        <p:spPr>
          <a:xfrm rot="-10254529">
            <a:off x="5258675" y="4633029"/>
            <a:ext cx="1979668" cy="8349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06" name="Shape 106"/>
          <p:cNvSpPr/>
          <p:nvPr/>
        </p:nvSpPr>
        <p:spPr>
          <a:xfrm rot="-670969">
            <a:off x="5654174" y="2050321"/>
            <a:ext cx="1979993" cy="834672"/>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07" name="Shape 107"/>
          <p:cNvSpPr txBox="1"/>
          <p:nvPr/>
        </p:nvSpPr>
        <p:spPr>
          <a:xfrm>
            <a:off x="5591967" y="5619067"/>
            <a:ext cx="1868800" cy="834800"/>
          </a:xfrm>
          <a:prstGeom prst="rect">
            <a:avLst/>
          </a:prstGeom>
          <a:noFill/>
          <a:ln>
            <a:noFill/>
          </a:ln>
        </p:spPr>
        <p:txBody>
          <a:bodyPr lIns="121900" tIns="121900" rIns="121900" bIns="121900" anchor="t" anchorCtr="0">
            <a:noAutofit/>
          </a:bodyPr>
          <a:lstStyle/>
          <a:p>
            <a:r>
              <a:rPr lang="en-GB" sz="2400"/>
              <a:t>Year 6s creating PEA chains.</a:t>
            </a:r>
          </a:p>
        </p:txBody>
      </p:sp>
      <p:sp>
        <p:nvSpPr>
          <p:cNvPr id="108" name="Shape 108"/>
          <p:cNvSpPr txBox="1"/>
          <p:nvPr/>
        </p:nvSpPr>
        <p:spPr>
          <a:xfrm>
            <a:off x="5511733" y="2961767"/>
            <a:ext cx="2264800" cy="1274400"/>
          </a:xfrm>
          <a:prstGeom prst="rect">
            <a:avLst/>
          </a:prstGeom>
          <a:noFill/>
          <a:ln>
            <a:noFill/>
          </a:ln>
        </p:spPr>
        <p:txBody>
          <a:bodyPr lIns="121900" tIns="121900" rIns="121900" bIns="121900" anchor="t" anchorCtr="0">
            <a:noAutofit/>
          </a:bodyPr>
          <a:lstStyle/>
          <a:p>
            <a:r>
              <a:rPr lang="en-GB" sz="2400"/>
              <a:t>Year 6s working collaboratively with Year 8s.</a:t>
            </a:r>
          </a:p>
        </p:txBody>
      </p:sp>
    </p:spTree>
    <p:extLst>
      <p:ext uri="{BB962C8B-B14F-4D97-AF65-F5344CB8AC3E}">
        <p14:creationId xmlns:p14="http://schemas.microsoft.com/office/powerpoint/2010/main" xmlns="" val="370977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045028" y="521800"/>
            <a:ext cx="10731371" cy="834800"/>
          </a:xfrm>
          <a:prstGeom prst="rect">
            <a:avLst/>
          </a:prstGeom>
        </p:spPr>
        <p:txBody>
          <a:bodyPr vert="horz" lIns="121900" tIns="121900" rIns="121900" bIns="121900" rtlCol="0" anchor="t" anchorCtr="0">
            <a:noAutofit/>
          </a:bodyPr>
          <a:lstStyle/>
          <a:p>
            <a:r>
              <a:rPr lang="en-GB" u="sng" dirty="0"/>
              <a:t>Exit Polls</a:t>
            </a:r>
          </a:p>
        </p:txBody>
      </p:sp>
      <p:sp>
        <p:nvSpPr>
          <p:cNvPr id="114" name="Shape 114"/>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a:buNone/>
            </a:pPr>
            <a:r>
              <a:rPr lang="en-GB"/>
              <a:t>To finish the lesson, the pupils had to explain how they felt about the lesson overall. This was done by using small ‘facebook reactions’ sheets. They picked an emoji they felt represented how the lesson was and explained their answers. 100% of the exit polls were positive feedback however we did see a few that were angry. Not toward the lesson, but they were upset the man in the storyline was so manipulative which showed us they were invested in the text. </a:t>
            </a:r>
          </a:p>
        </p:txBody>
      </p:sp>
    </p:spTree>
    <p:extLst>
      <p:ext uri="{BB962C8B-B14F-4D97-AF65-F5344CB8AC3E}">
        <p14:creationId xmlns:p14="http://schemas.microsoft.com/office/powerpoint/2010/main" xmlns="" val="162559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149531" y="535577"/>
            <a:ext cx="4077036" cy="4251690"/>
          </a:xfrm>
          <a:prstGeom prst="rect">
            <a:avLst/>
          </a:prstGeom>
        </p:spPr>
        <p:txBody>
          <a:bodyPr vert="horz" lIns="121900" tIns="121900" rIns="121900" bIns="121900" rtlCol="0" anchor="t" anchorCtr="0">
            <a:noAutofit/>
          </a:bodyPr>
          <a:lstStyle/>
          <a:p>
            <a:pPr>
              <a:buNone/>
            </a:pPr>
            <a:r>
              <a:rPr lang="en-GB" dirty="0"/>
              <a:t>“I chose this emoji because I did something new that I haven’t done before and I liked it. - ‘wow emoji’ </a:t>
            </a:r>
          </a:p>
          <a:p>
            <a:pPr>
              <a:buNone/>
            </a:pPr>
            <a:r>
              <a:rPr lang="en-GB" dirty="0"/>
              <a:t>“I chose these </a:t>
            </a:r>
            <a:r>
              <a:rPr lang="en-GB" dirty="0" err="1"/>
              <a:t>emojis</a:t>
            </a:r>
            <a:r>
              <a:rPr lang="en-GB" dirty="0"/>
              <a:t> because it was fun finding different quotes from the text and I liked working with the Year 8 Jack.”</a:t>
            </a:r>
          </a:p>
          <a:p>
            <a:pPr>
              <a:buNone/>
            </a:pPr>
            <a:r>
              <a:rPr lang="en-GB" dirty="0"/>
              <a:t>“I liked it because it was a new thing that I had never done before. Also, I have learnt new words and what they mean,”</a:t>
            </a:r>
          </a:p>
        </p:txBody>
      </p:sp>
      <p:pic>
        <p:nvPicPr>
          <p:cNvPr id="120" name="Shape 120" descr="image14.jpeg"/>
          <p:cNvPicPr preferRelativeResize="0"/>
          <p:nvPr/>
        </p:nvPicPr>
        <p:blipFill rotWithShape="1">
          <a:blip r:embed="rId3" cstate="email">
            <a:alphaModFix/>
            <a:extLst>
              <a:ext uri="{28A0092B-C50C-407E-A947-70E740481C1C}">
                <a14:useLocalDpi xmlns:a14="http://schemas.microsoft.com/office/drawing/2010/main" xmlns=""/>
              </a:ext>
            </a:extLst>
          </a:blip>
          <a:srcRect/>
          <a:stretch/>
        </p:blipFill>
        <p:spPr>
          <a:xfrm rot="-5400000">
            <a:off x="6415099" y="-529034"/>
            <a:ext cx="4424700" cy="6358099"/>
          </a:xfrm>
          <a:prstGeom prst="rect">
            <a:avLst/>
          </a:prstGeom>
          <a:noFill/>
          <a:ln>
            <a:noFill/>
          </a:ln>
        </p:spPr>
      </p:pic>
    </p:spTree>
    <p:extLst>
      <p:ext uri="{BB962C8B-B14F-4D97-AF65-F5344CB8AC3E}">
        <p14:creationId xmlns:p14="http://schemas.microsoft.com/office/powerpoint/2010/main" xmlns="" val="299534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005840" y="521800"/>
            <a:ext cx="10770560" cy="834800"/>
          </a:xfrm>
          <a:prstGeom prst="rect">
            <a:avLst/>
          </a:prstGeom>
        </p:spPr>
        <p:txBody>
          <a:bodyPr vert="horz" lIns="121900" tIns="121900" rIns="121900" bIns="121900" rtlCol="0" anchor="t" anchorCtr="0">
            <a:noAutofit/>
          </a:bodyPr>
          <a:lstStyle/>
          <a:p>
            <a:r>
              <a:rPr lang="en-GB" u="sng" dirty="0"/>
              <a:t>End result...</a:t>
            </a:r>
          </a:p>
        </p:txBody>
      </p:sp>
      <p:sp>
        <p:nvSpPr>
          <p:cNvPr id="126" name="Shape 126"/>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a:buNone/>
            </a:pPr>
            <a:r>
              <a:rPr lang="en-GB"/>
              <a:t>In conclusion, the lesson received very good feedback and the students can now apply this knowledge in preparation for future studies at Culcheth High School. Being introduced to high school techniques before they join helps their transition into High school and benefits them in the long run. </a:t>
            </a:r>
          </a:p>
          <a:p>
            <a:pPr>
              <a:buNone/>
            </a:pPr>
            <a:r>
              <a:rPr lang="en-GB"/>
              <a:t>In addition to this, the project benefited the year 8’s. By doing it, the year 8’s gained vital skills like confidence and presentation skills. Also, because they lead small groups and activities it gave the year 8’s responsibility which may help them with future jobs and careers.  </a:t>
            </a:r>
          </a:p>
        </p:txBody>
      </p:sp>
    </p:spTree>
    <p:extLst>
      <p:ext uri="{BB962C8B-B14F-4D97-AF65-F5344CB8AC3E}">
        <p14:creationId xmlns:p14="http://schemas.microsoft.com/office/powerpoint/2010/main" xmlns="" val="298992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image12.jpeg"/>
          <p:cNvPicPr preferRelativeResize="0"/>
          <p:nvPr/>
        </p:nvPicPr>
        <p:blipFill>
          <a:blip r:embed="rId3" cstate="email">
            <a:alphaModFix/>
            <a:extLst>
              <a:ext uri="{28A0092B-C50C-407E-A947-70E740481C1C}">
                <a14:useLocalDpi xmlns:a14="http://schemas.microsoft.com/office/drawing/2010/main" xmlns=""/>
              </a:ext>
            </a:extLst>
          </a:blip>
          <a:stretch>
            <a:fillRect/>
          </a:stretch>
        </p:blipFill>
        <p:spPr>
          <a:xfrm>
            <a:off x="1870668" y="260016"/>
            <a:ext cx="8450633" cy="6337965"/>
          </a:xfrm>
          <a:prstGeom prst="rect">
            <a:avLst/>
          </a:prstGeom>
          <a:noFill/>
          <a:ln>
            <a:noFill/>
          </a:ln>
        </p:spPr>
      </p:pic>
      <p:sp>
        <p:nvSpPr>
          <p:cNvPr id="132" name="Shape 132"/>
          <p:cNvSpPr txBox="1"/>
          <p:nvPr/>
        </p:nvSpPr>
        <p:spPr>
          <a:xfrm>
            <a:off x="3817033" y="395967"/>
            <a:ext cx="16000" cy="570000"/>
          </a:xfrm>
          <a:prstGeom prst="rect">
            <a:avLst/>
          </a:prstGeom>
          <a:noFill/>
          <a:ln>
            <a:noFill/>
          </a:ln>
        </p:spPr>
        <p:txBody>
          <a:bodyPr lIns="121900" tIns="121900" rIns="121900" bIns="121900" anchor="t" anchorCtr="0">
            <a:noAutofit/>
          </a:bodyPr>
          <a:lstStyle/>
          <a:p>
            <a:endParaRPr sz="2400"/>
          </a:p>
        </p:txBody>
      </p:sp>
      <p:sp>
        <p:nvSpPr>
          <p:cNvPr id="133" name="Shape 133"/>
          <p:cNvSpPr txBox="1"/>
          <p:nvPr/>
        </p:nvSpPr>
        <p:spPr>
          <a:xfrm>
            <a:off x="1775633" y="5590900"/>
            <a:ext cx="6984800" cy="570000"/>
          </a:xfrm>
          <a:prstGeom prst="rect">
            <a:avLst/>
          </a:prstGeom>
          <a:noFill/>
          <a:ln>
            <a:noFill/>
          </a:ln>
        </p:spPr>
        <p:txBody>
          <a:bodyPr lIns="121900" tIns="121900" rIns="121900" bIns="121900" anchor="t" anchorCtr="0">
            <a:noAutofit/>
          </a:bodyPr>
          <a:lstStyle/>
          <a:p>
            <a:r>
              <a:rPr lang="en-GB" sz="2400">
                <a:solidFill>
                  <a:srgbClr val="EFEFEF"/>
                </a:solidFill>
              </a:rPr>
              <a:t>P.s Thanks for the ice-cream!</a:t>
            </a:r>
          </a:p>
        </p:txBody>
      </p:sp>
      <p:pic>
        <p:nvPicPr>
          <p:cNvPr id="134" name="Shape 134"/>
          <p:cNvPicPr preferRelativeResize="0"/>
          <p:nvPr/>
        </p:nvPicPr>
        <p:blipFill>
          <a:blip r:embed="rId4" cstate="print">
            <a:alphaModFix/>
          </a:blip>
          <a:stretch>
            <a:fillRect/>
          </a:stretch>
        </p:blipFill>
        <p:spPr>
          <a:xfrm>
            <a:off x="1555734" y="395967"/>
            <a:ext cx="9080500" cy="1270000"/>
          </a:xfrm>
          <a:prstGeom prst="rect">
            <a:avLst/>
          </a:prstGeom>
          <a:noFill/>
          <a:ln>
            <a:noFill/>
          </a:ln>
        </p:spPr>
      </p:pic>
    </p:spTree>
    <p:extLst>
      <p:ext uri="{BB962C8B-B14F-4D97-AF65-F5344CB8AC3E}">
        <p14:creationId xmlns:p14="http://schemas.microsoft.com/office/powerpoint/2010/main" xmlns="" val="125437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3800" dirty="0" smtClean="0"/>
              <a:t>Maths</a:t>
            </a:r>
            <a:endParaRPr lang="en-GB" dirty="0"/>
          </a:p>
        </p:txBody>
      </p:sp>
      <p:sp>
        <p:nvSpPr>
          <p:cNvPr id="3" name="Subtitle 2"/>
          <p:cNvSpPr>
            <a:spLocks noGrp="1"/>
          </p:cNvSpPr>
          <p:nvPr>
            <p:ph type="subTitle" idx="1"/>
          </p:nvPr>
        </p:nvSpPr>
        <p:spPr/>
        <p:txBody>
          <a:bodyPr>
            <a:normAutofit/>
          </a:bodyPr>
          <a:lstStyle/>
          <a:p>
            <a:r>
              <a:rPr lang="en-GB" sz="4000" dirty="0" smtClean="0"/>
              <a:t>Mr Duckett and Mr Barry</a:t>
            </a:r>
            <a:endParaRPr lang="en-GB" sz="4000" dirty="0"/>
          </a:p>
        </p:txBody>
      </p:sp>
    </p:spTree>
    <p:extLst>
      <p:ext uri="{BB962C8B-B14F-4D97-AF65-F5344CB8AC3E}">
        <p14:creationId xmlns:p14="http://schemas.microsoft.com/office/powerpoint/2010/main" xmlns="" val="3769938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0026"/>
          </a:xfrm>
        </p:spPr>
        <p:txBody>
          <a:bodyPr/>
          <a:lstStyle/>
          <a:p>
            <a:r>
              <a:rPr lang="en-GB" dirty="0" smtClean="0"/>
              <a:t>Theme: Maps</a:t>
            </a:r>
            <a:endParaRPr lang="en-GB" dirty="0"/>
          </a:p>
        </p:txBody>
      </p:sp>
      <p:sp>
        <p:nvSpPr>
          <p:cNvPr id="3" name="Subtitle 2"/>
          <p:cNvSpPr>
            <a:spLocks noGrp="1"/>
          </p:cNvSpPr>
          <p:nvPr>
            <p:ph type="subTitle" idx="1"/>
          </p:nvPr>
        </p:nvSpPr>
        <p:spPr>
          <a:xfrm>
            <a:off x="901337" y="3602037"/>
            <a:ext cx="10698480" cy="2746512"/>
          </a:xfrm>
        </p:spPr>
        <p:txBody>
          <a:bodyPr>
            <a:noAutofit/>
          </a:bodyPr>
          <a:lstStyle/>
          <a:p>
            <a:r>
              <a:rPr lang="en-GB" sz="2800" dirty="0" smtClean="0"/>
              <a:t>The aim was to build on some work that Year 6 had been doing based on maps, and to see the connections between mathematical topics.</a:t>
            </a:r>
          </a:p>
          <a:p>
            <a:endParaRPr lang="en-GB" sz="2800" dirty="0" smtClean="0"/>
          </a:p>
          <a:p>
            <a:r>
              <a:rPr lang="en-GB" sz="2800" dirty="0" smtClean="0"/>
              <a:t>This is important as at GCSE there is an increased emphasis on problem solving and bringing together topics which might not appear to be obviously linked.</a:t>
            </a:r>
            <a:endParaRPr lang="en-GB" sz="2800" dirty="0"/>
          </a:p>
        </p:txBody>
      </p:sp>
    </p:spTree>
    <p:extLst>
      <p:ext uri="{BB962C8B-B14F-4D97-AF65-F5344CB8AC3E}">
        <p14:creationId xmlns:p14="http://schemas.microsoft.com/office/powerpoint/2010/main" xmlns="" val="4026615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81203"/>
          </a:xfrm>
        </p:spPr>
        <p:txBody>
          <a:bodyPr/>
          <a:lstStyle/>
          <a:p>
            <a:r>
              <a:rPr lang="en-GB" dirty="0" smtClean="0"/>
              <a:t>Starter: Networks and nodes</a:t>
            </a:r>
            <a:endParaRPr lang="en-GB" dirty="0"/>
          </a:p>
        </p:txBody>
      </p:sp>
      <p:sp>
        <p:nvSpPr>
          <p:cNvPr id="3" name="Subtitle 2"/>
          <p:cNvSpPr>
            <a:spLocks noGrp="1"/>
          </p:cNvSpPr>
          <p:nvPr>
            <p:ph type="subTitle" idx="1"/>
          </p:nvPr>
        </p:nvSpPr>
        <p:spPr>
          <a:xfrm>
            <a:off x="1524000" y="2717075"/>
            <a:ext cx="9631680" cy="3971108"/>
          </a:xfrm>
        </p:spPr>
        <p:txBody>
          <a:bodyPr>
            <a:noAutofit/>
          </a:bodyPr>
          <a:lstStyle/>
          <a:p>
            <a:r>
              <a:rPr lang="en-GB" sz="3600" dirty="0" smtClean="0"/>
              <a:t>This was an activity where the students had to replicate shapes without lifting the pen or going over lines twice.</a:t>
            </a:r>
          </a:p>
          <a:p>
            <a:r>
              <a:rPr lang="en-GB" sz="3600" dirty="0" smtClean="0"/>
              <a:t>We started with the classic</a:t>
            </a:r>
          </a:p>
          <a:p>
            <a:endParaRPr lang="en-GB" sz="3600" dirty="0" smtClean="0"/>
          </a:p>
          <a:p>
            <a:endParaRPr lang="en-GB" sz="3600" dirty="0"/>
          </a:p>
          <a:p>
            <a:r>
              <a:rPr lang="en-GB" sz="3600" dirty="0" smtClean="0"/>
              <a:t>and got progressively tougher</a:t>
            </a:r>
            <a:endParaRPr lang="en-GB" sz="36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329130" y="4833161"/>
            <a:ext cx="1533739" cy="1371791"/>
          </a:xfrm>
          <a:prstGeom prst="rect">
            <a:avLst/>
          </a:prstGeom>
          <a:solidFill>
            <a:schemeClr val="bg1"/>
          </a:solidFill>
        </p:spPr>
      </p:pic>
    </p:spTree>
    <p:extLst>
      <p:ext uri="{BB962C8B-B14F-4D97-AF65-F5344CB8AC3E}">
        <p14:creationId xmlns:p14="http://schemas.microsoft.com/office/powerpoint/2010/main" xmlns="" val="3804574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To </a:t>
            </a:r>
            <a:r>
              <a:rPr lang="en-GB" dirty="0"/>
              <a:t>sustain and maintain progress between KS2 and KS3</a:t>
            </a:r>
          </a:p>
          <a:p>
            <a:r>
              <a:rPr lang="en-GB" dirty="0"/>
              <a:t>To Improve ‘Y7 readiness’</a:t>
            </a:r>
          </a:p>
          <a:p>
            <a:r>
              <a:rPr lang="en-GB" dirty="0"/>
              <a:t>To improve attainment for Year 6 pupils (initially in Reading, Writing, Maths and Science)</a:t>
            </a:r>
          </a:p>
          <a:p>
            <a:r>
              <a:rPr lang="en-GB" dirty="0"/>
              <a:t>To produce sustainable and exportable transition projects that can be rolled out to a range of schools in the future</a:t>
            </a:r>
            <a:r>
              <a:rPr lang="en-GB" dirty="0" smtClean="0"/>
              <a:t>.</a:t>
            </a:r>
          </a:p>
          <a:p>
            <a:endParaRPr lang="en-GB" dirty="0"/>
          </a:p>
          <a:p>
            <a:r>
              <a:rPr lang="en-GB" dirty="0" smtClean="0"/>
              <a:t>Y5-8 Curriculum</a:t>
            </a:r>
          </a:p>
          <a:p>
            <a:pPr marL="0" indent="0">
              <a:buNone/>
            </a:pPr>
            <a:endParaRPr lang="en-GB" dirty="0"/>
          </a:p>
          <a:p>
            <a:endParaRPr lang="en-GB" dirty="0"/>
          </a:p>
        </p:txBody>
      </p:sp>
    </p:spTree>
    <p:extLst>
      <p:ext uri="{BB962C8B-B14F-4D97-AF65-F5344CB8AC3E}">
        <p14:creationId xmlns:p14="http://schemas.microsoft.com/office/powerpoint/2010/main" xmlns="" val="427766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072313" y="970558"/>
            <a:ext cx="5076825" cy="380761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1122363"/>
            <a:ext cx="4672013" cy="350401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5400000">
            <a:off x="3614738" y="2611836"/>
            <a:ext cx="5372100" cy="4029075"/>
          </a:xfrm>
          <a:prstGeom prst="rect">
            <a:avLst/>
          </a:prstGeom>
        </p:spPr>
      </p:pic>
    </p:spTree>
    <p:extLst>
      <p:ext uri="{BB962C8B-B14F-4D97-AF65-F5344CB8AC3E}">
        <p14:creationId xmlns:p14="http://schemas.microsoft.com/office/powerpoint/2010/main" xmlns="" val="3056296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2857499" y="594887"/>
            <a:ext cx="6655942" cy="5334425"/>
          </a:xfrm>
          <a:prstGeom prst="rect">
            <a:avLst/>
          </a:prstGeom>
        </p:spPr>
      </p:pic>
      <p:sp>
        <p:nvSpPr>
          <p:cNvPr id="3" name="Subtitle 2"/>
          <p:cNvSpPr>
            <a:spLocks noGrp="1"/>
          </p:cNvSpPr>
          <p:nvPr>
            <p:ph type="subTitle" idx="1"/>
          </p:nvPr>
        </p:nvSpPr>
        <p:spPr>
          <a:xfrm>
            <a:off x="800100" y="5324049"/>
            <a:ext cx="11087100" cy="1210526"/>
          </a:xfrm>
        </p:spPr>
        <p:txBody>
          <a:bodyPr>
            <a:noAutofit/>
          </a:bodyPr>
          <a:lstStyle/>
          <a:p>
            <a:r>
              <a:rPr lang="en-GB" sz="3600" dirty="0" smtClean="0"/>
              <a:t>We then had a quick chat about the ‘Bridges of </a:t>
            </a:r>
            <a:r>
              <a:rPr lang="en-GB" sz="3600" dirty="0" err="1" smtClean="0"/>
              <a:t>Koningsberg</a:t>
            </a:r>
            <a:r>
              <a:rPr lang="en-GB" sz="3600" dirty="0" smtClean="0"/>
              <a:t>’ problem, but they didn’t have to solve it as that requires degree level maths (and it’s impossible)!</a:t>
            </a:r>
            <a:endParaRPr lang="en-GB" sz="3600" dirty="0"/>
          </a:p>
        </p:txBody>
      </p:sp>
    </p:spTree>
    <p:extLst>
      <p:ext uri="{BB962C8B-B14F-4D97-AF65-F5344CB8AC3E}">
        <p14:creationId xmlns:p14="http://schemas.microsoft.com/office/powerpoint/2010/main" xmlns="" val="107014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20775"/>
          </a:xfrm>
        </p:spPr>
        <p:txBody>
          <a:bodyPr/>
          <a:lstStyle/>
          <a:p>
            <a:r>
              <a:rPr lang="en-GB" dirty="0" err="1" smtClean="0"/>
              <a:t>Digimaps</a:t>
            </a:r>
            <a:endParaRPr lang="en-GB" dirty="0"/>
          </a:p>
        </p:txBody>
      </p:sp>
      <p:sp>
        <p:nvSpPr>
          <p:cNvPr id="3" name="Subtitle 2"/>
          <p:cNvSpPr>
            <a:spLocks noGrp="1"/>
          </p:cNvSpPr>
          <p:nvPr>
            <p:ph type="subTitle" idx="1"/>
          </p:nvPr>
        </p:nvSpPr>
        <p:spPr>
          <a:xfrm>
            <a:off x="814389" y="2471738"/>
            <a:ext cx="10815636" cy="3929062"/>
          </a:xfrm>
        </p:spPr>
        <p:txBody>
          <a:bodyPr>
            <a:noAutofit/>
          </a:bodyPr>
          <a:lstStyle/>
          <a:p>
            <a:r>
              <a:rPr lang="en-GB" sz="3600" dirty="0" smtClean="0"/>
              <a:t>We then headed to a computer suite to work on a great site called </a:t>
            </a:r>
            <a:r>
              <a:rPr lang="en-GB" sz="3600" dirty="0" err="1" smtClean="0"/>
              <a:t>Digimaps</a:t>
            </a:r>
            <a:r>
              <a:rPr lang="en-GB" sz="3600" dirty="0" smtClean="0"/>
              <a:t>.</a:t>
            </a:r>
          </a:p>
          <a:p>
            <a:endParaRPr lang="en-GB" sz="3600" dirty="0" smtClean="0"/>
          </a:p>
          <a:p>
            <a:r>
              <a:rPr lang="en-GB" sz="3600" dirty="0" smtClean="0"/>
              <a:t>Mr Duckett showed us the key features of </a:t>
            </a:r>
            <a:r>
              <a:rPr lang="en-GB" sz="3600" dirty="0" err="1" smtClean="0"/>
              <a:t>Digimaps</a:t>
            </a:r>
            <a:r>
              <a:rPr lang="en-GB" sz="3600" dirty="0" smtClean="0"/>
              <a:t>, and this allowed us to measure distances, plot routes, find places we knew and look at catchment areas of schools.</a:t>
            </a:r>
            <a:endParaRPr lang="en-GB" sz="3600" dirty="0"/>
          </a:p>
        </p:txBody>
      </p:sp>
    </p:spTree>
    <p:extLst>
      <p:ext uri="{BB962C8B-B14F-4D97-AF65-F5344CB8AC3E}">
        <p14:creationId xmlns:p14="http://schemas.microsoft.com/office/powerpoint/2010/main" xmlns="" val="1599043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4775" y="671512"/>
            <a:ext cx="6462713" cy="484703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53024" y="1500187"/>
            <a:ext cx="7143751" cy="5357813"/>
          </a:xfrm>
          <a:prstGeom prst="rect">
            <a:avLst/>
          </a:prstGeom>
        </p:spPr>
      </p:pic>
    </p:spTree>
    <p:extLst>
      <p:ext uri="{BB962C8B-B14F-4D97-AF65-F5344CB8AC3E}">
        <p14:creationId xmlns:p14="http://schemas.microsoft.com/office/powerpoint/2010/main" xmlns="" val="1996533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5400000">
            <a:off x="5581650" y="1571625"/>
            <a:ext cx="6858000" cy="51435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6200000">
            <a:off x="-61912" y="1571625"/>
            <a:ext cx="6857999" cy="5143499"/>
          </a:xfrm>
          <a:prstGeom prst="rect">
            <a:avLst/>
          </a:prstGeom>
        </p:spPr>
      </p:pic>
    </p:spTree>
    <p:extLst>
      <p:ext uri="{BB962C8B-B14F-4D97-AF65-F5344CB8AC3E}">
        <p14:creationId xmlns:p14="http://schemas.microsoft.com/office/powerpoint/2010/main" xmlns="" val="3089862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20762"/>
          </a:xfrm>
        </p:spPr>
        <p:txBody>
          <a:bodyPr/>
          <a:lstStyle/>
          <a:p>
            <a:r>
              <a:rPr lang="en-GB" dirty="0" smtClean="0"/>
              <a:t>Tube Map</a:t>
            </a:r>
            <a:endParaRPr lang="en-GB" dirty="0"/>
          </a:p>
        </p:txBody>
      </p:sp>
      <p:sp>
        <p:nvSpPr>
          <p:cNvPr id="3" name="Subtitle 2"/>
          <p:cNvSpPr>
            <a:spLocks noGrp="1"/>
          </p:cNvSpPr>
          <p:nvPr>
            <p:ph type="subTitle" idx="1"/>
          </p:nvPr>
        </p:nvSpPr>
        <p:spPr>
          <a:xfrm>
            <a:off x="866775" y="2586036"/>
            <a:ext cx="10458450" cy="3886201"/>
          </a:xfrm>
        </p:spPr>
        <p:txBody>
          <a:bodyPr>
            <a:noAutofit/>
          </a:bodyPr>
          <a:lstStyle/>
          <a:p>
            <a:r>
              <a:rPr lang="en-GB" sz="3600" dirty="0" smtClean="0"/>
              <a:t>After a short break we looked at the links between areas of maths, and how some topics could appear in more than one strand, such as fractions appearing in both Number and Algebra.</a:t>
            </a:r>
          </a:p>
          <a:p>
            <a:endParaRPr lang="en-GB" sz="3600" dirty="0" smtClean="0"/>
          </a:p>
          <a:p>
            <a:r>
              <a:rPr lang="en-GB" sz="3600" dirty="0" smtClean="0"/>
              <a:t>The students worked in groups to populate a blank tube map. </a:t>
            </a:r>
            <a:endParaRPr lang="en-GB" sz="3600" dirty="0"/>
          </a:p>
        </p:txBody>
      </p:sp>
    </p:spTree>
    <p:extLst>
      <p:ext uri="{BB962C8B-B14F-4D97-AF65-F5344CB8AC3E}">
        <p14:creationId xmlns:p14="http://schemas.microsoft.com/office/powerpoint/2010/main" xmlns="" val="459082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0800000">
            <a:off x="0" y="128586"/>
            <a:ext cx="6443663" cy="483274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900736" y="2316163"/>
            <a:ext cx="6410325" cy="4807744"/>
          </a:xfrm>
          <a:prstGeom prst="rect">
            <a:avLst/>
          </a:prstGeom>
        </p:spPr>
      </p:pic>
    </p:spTree>
    <p:extLst>
      <p:ext uri="{BB962C8B-B14F-4D97-AF65-F5344CB8AC3E}">
        <p14:creationId xmlns:p14="http://schemas.microsoft.com/office/powerpoint/2010/main" xmlns="" val="3633345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5400000">
            <a:off x="-447675" y="857250"/>
            <a:ext cx="6858000" cy="51435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95875" y="1122363"/>
            <a:ext cx="7096125" cy="5322094"/>
          </a:xfrm>
          <a:prstGeom prst="rect">
            <a:avLst/>
          </a:prstGeom>
        </p:spPr>
      </p:pic>
    </p:spTree>
    <p:extLst>
      <p:ext uri="{BB962C8B-B14F-4D97-AF65-F5344CB8AC3E}">
        <p14:creationId xmlns:p14="http://schemas.microsoft.com/office/powerpoint/2010/main" xmlns="" val="2609744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6762750" cy="507206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424488" y="1782366"/>
            <a:ext cx="6767512" cy="5075634"/>
          </a:xfrm>
          <a:prstGeom prst="rect">
            <a:avLst/>
          </a:prstGeom>
        </p:spPr>
      </p:pic>
    </p:spTree>
    <p:extLst>
      <p:ext uri="{BB962C8B-B14F-4D97-AF65-F5344CB8AC3E}">
        <p14:creationId xmlns:p14="http://schemas.microsoft.com/office/powerpoint/2010/main" xmlns="" val="4276676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6613"/>
            <a:ext cx="9144000" cy="1120775"/>
          </a:xfrm>
        </p:spPr>
        <p:txBody>
          <a:bodyPr/>
          <a:lstStyle/>
          <a:p>
            <a:r>
              <a:rPr lang="en-GB" dirty="0" smtClean="0"/>
              <a:t>Clinometers</a:t>
            </a:r>
            <a:endParaRPr lang="en-GB" dirty="0"/>
          </a:p>
        </p:txBody>
      </p:sp>
      <p:sp>
        <p:nvSpPr>
          <p:cNvPr id="3" name="Subtitle 2"/>
          <p:cNvSpPr>
            <a:spLocks noGrp="1"/>
          </p:cNvSpPr>
          <p:nvPr>
            <p:ph type="subTitle" idx="1"/>
          </p:nvPr>
        </p:nvSpPr>
        <p:spPr>
          <a:xfrm>
            <a:off x="542925" y="1957388"/>
            <a:ext cx="8286750" cy="3400425"/>
          </a:xfrm>
        </p:spPr>
        <p:txBody>
          <a:bodyPr>
            <a:noAutofit/>
          </a:bodyPr>
          <a:lstStyle/>
          <a:p>
            <a:r>
              <a:rPr lang="en-GB" sz="3200" dirty="0" smtClean="0"/>
              <a:t>Next it was time for some cutting, sticking, and practical maths.</a:t>
            </a:r>
          </a:p>
          <a:p>
            <a:endParaRPr lang="en-GB" sz="3200" dirty="0"/>
          </a:p>
          <a:p>
            <a:r>
              <a:rPr lang="en-GB" sz="3200" dirty="0" smtClean="0"/>
              <a:t>We followed Mr Barry’s instructions and used protractors, string, straws and tape to make a measuring tool called a clinometer. These are basic versions of theodolites – these days more commonly called total stations (the </a:t>
            </a:r>
            <a:r>
              <a:rPr lang="en-GB" sz="3200" dirty="0"/>
              <a:t>yellow </a:t>
            </a:r>
            <a:r>
              <a:rPr lang="en-GB" sz="3200" dirty="0" smtClean="0"/>
              <a:t>tripods we often see at the side of roads)</a:t>
            </a:r>
          </a:p>
        </p:txBody>
      </p:sp>
      <p:pic>
        <p:nvPicPr>
          <p:cNvPr id="1026" name="Picture 2" descr="Image result for total station"/>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8829675" y="3370262"/>
            <a:ext cx="3557872" cy="2359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047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p:txBody>
          <a:bodyPr>
            <a:normAutofit/>
          </a:bodyPr>
          <a:lstStyle/>
          <a:p>
            <a:pPr lvl="0"/>
            <a:r>
              <a:rPr lang="en-GB" dirty="0" smtClean="0"/>
              <a:t>All </a:t>
            </a:r>
            <a:r>
              <a:rPr lang="en-GB" dirty="0"/>
              <a:t>students make good progress, so that their levels at the end of Y7 show sustained improvement from Y6.</a:t>
            </a:r>
          </a:p>
          <a:p>
            <a:pPr lvl="0"/>
            <a:r>
              <a:rPr lang="en-GB" dirty="0"/>
              <a:t>Y7 students have the skills required to succeed in English, maths and science at secondary school</a:t>
            </a:r>
          </a:p>
          <a:p>
            <a:pPr lvl="0"/>
            <a:r>
              <a:rPr lang="en-GB" dirty="0"/>
              <a:t>Attainment of students in Y6 has improved in English, maths and science, particularly for More Able pupils.</a:t>
            </a:r>
          </a:p>
          <a:p>
            <a:pPr lvl="0"/>
            <a:r>
              <a:rPr lang="en-GB" dirty="0" smtClean="0"/>
              <a:t>Six (Three) fully </a:t>
            </a:r>
            <a:r>
              <a:rPr lang="en-GB" dirty="0"/>
              <a:t>resourced projects have been produced to a professional standard.  They are suitable for export to a range of primary and secondary schools.</a:t>
            </a:r>
          </a:p>
        </p:txBody>
      </p:sp>
    </p:spTree>
    <p:extLst>
      <p:ext uri="{BB962C8B-B14F-4D97-AF65-F5344CB8AC3E}">
        <p14:creationId xmlns:p14="http://schemas.microsoft.com/office/powerpoint/2010/main" xmlns="" val="3592014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6613"/>
            <a:ext cx="9144000" cy="1120775"/>
          </a:xfrm>
        </p:spPr>
        <p:txBody>
          <a:bodyPr/>
          <a:lstStyle/>
          <a:p>
            <a:r>
              <a:rPr lang="en-GB" dirty="0" smtClean="0"/>
              <a:t>Clinometers</a:t>
            </a:r>
            <a:endParaRPr lang="en-GB" dirty="0"/>
          </a:p>
        </p:txBody>
      </p:sp>
      <p:sp>
        <p:nvSpPr>
          <p:cNvPr id="3" name="Subtitle 2"/>
          <p:cNvSpPr>
            <a:spLocks noGrp="1"/>
          </p:cNvSpPr>
          <p:nvPr>
            <p:ph type="subTitle" idx="1"/>
          </p:nvPr>
        </p:nvSpPr>
        <p:spPr>
          <a:xfrm>
            <a:off x="542925" y="2328863"/>
            <a:ext cx="10915650" cy="3028950"/>
          </a:xfrm>
        </p:spPr>
        <p:txBody>
          <a:bodyPr>
            <a:noAutofit/>
          </a:bodyPr>
          <a:lstStyle/>
          <a:p>
            <a:r>
              <a:rPr lang="en-GB" sz="4400" dirty="0" smtClean="0"/>
              <a:t>We then used the clinometers to measure the difference in the angles between the base and top of the television mast on Winter Hill, which we would need later…</a:t>
            </a:r>
          </a:p>
        </p:txBody>
      </p:sp>
    </p:spTree>
    <p:extLst>
      <p:ext uri="{BB962C8B-B14F-4D97-AF65-F5344CB8AC3E}">
        <p14:creationId xmlns:p14="http://schemas.microsoft.com/office/powerpoint/2010/main" xmlns="" val="3803381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rot="10800000">
            <a:off x="0" y="0"/>
            <a:ext cx="9143999" cy="685799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0800000">
            <a:off x="7172325" y="0"/>
            <a:ext cx="5124448" cy="384333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0800000">
            <a:off x="7172325" y="2994025"/>
            <a:ext cx="5257799" cy="3943349"/>
          </a:xfrm>
          <a:prstGeom prst="rect">
            <a:avLst/>
          </a:prstGeom>
        </p:spPr>
      </p:pic>
    </p:spTree>
    <p:extLst>
      <p:ext uri="{BB962C8B-B14F-4D97-AF65-F5344CB8AC3E}">
        <p14:creationId xmlns:p14="http://schemas.microsoft.com/office/powerpoint/2010/main" xmlns="" val="4173201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0800000">
            <a:off x="1473989" y="0"/>
            <a:ext cx="4157666" cy="311824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0800000">
            <a:off x="6619874" y="-172639"/>
            <a:ext cx="4910136" cy="368260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0800000">
            <a:off x="1325167" y="3338518"/>
            <a:ext cx="4800598" cy="360044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10800000">
            <a:off x="6788941" y="3509963"/>
            <a:ext cx="4572002" cy="3429002"/>
          </a:xfrm>
          <a:prstGeom prst="rect">
            <a:avLst/>
          </a:prstGeom>
        </p:spPr>
      </p:pic>
    </p:spTree>
    <p:extLst>
      <p:ext uri="{BB962C8B-B14F-4D97-AF65-F5344CB8AC3E}">
        <p14:creationId xmlns:p14="http://schemas.microsoft.com/office/powerpoint/2010/main" xmlns="" val="2998204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2900" y="0"/>
            <a:ext cx="6172200" cy="462915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5400000">
            <a:off x="6191250" y="857250"/>
            <a:ext cx="6858000" cy="51435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0800000">
            <a:off x="1524000" y="2989461"/>
            <a:ext cx="5405438" cy="4054078"/>
          </a:xfrm>
          <a:prstGeom prst="rect">
            <a:avLst/>
          </a:prstGeom>
        </p:spPr>
      </p:pic>
    </p:spTree>
    <p:extLst>
      <p:ext uri="{BB962C8B-B14F-4D97-AF65-F5344CB8AC3E}">
        <p14:creationId xmlns:p14="http://schemas.microsoft.com/office/powerpoint/2010/main" xmlns="" val="2334856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92200"/>
          </a:xfrm>
        </p:spPr>
        <p:txBody>
          <a:bodyPr/>
          <a:lstStyle/>
          <a:p>
            <a:r>
              <a:rPr lang="en-GB" dirty="0" err="1" smtClean="0"/>
              <a:t>Digimaps</a:t>
            </a:r>
            <a:r>
              <a:rPr lang="en-GB" dirty="0" smtClean="0"/>
              <a:t> 2</a:t>
            </a:r>
            <a:endParaRPr lang="en-GB" dirty="0"/>
          </a:p>
        </p:txBody>
      </p:sp>
      <p:sp>
        <p:nvSpPr>
          <p:cNvPr id="3" name="Subtitle 2"/>
          <p:cNvSpPr>
            <a:spLocks noGrp="1"/>
          </p:cNvSpPr>
          <p:nvPr>
            <p:ph type="subTitle" idx="1"/>
          </p:nvPr>
        </p:nvSpPr>
        <p:spPr>
          <a:xfrm>
            <a:off x="471489" y="2328863"/>
            <a:ext cx="11158536" cy="4271962"/>
          </a:xfrm>
        </p:spPr>
        <p:txBody>
          <a:bodyPr>
            <a:normAutofit/>
          </a:bodyPr>
          <a:lstStyle/>
          <a:p>
            <a:r>
              <a:rPr lang="en-GB" sz="3200" dirty="0" smtClean="0"/>
              <a:t>We returned to the computers to find the distances between some key points in </a:t>
            </a:r>
            <a:r>
              <a:rPr lang="en-GB" sz="3200" dirty="0" err="1" smtClean="0"/>
              <a:t>Culcheth</a:t>
            </a:r>
            <a:r>
              <a:rPr lang="en-GB" sz="3200" dirty="0" smtClean="0"/>
              <a:t> (the library, CHS, </a:t>
            </a:r>
            <a:r>
              <a:rPr lang="en-GB" sz="3200" dirty="0" err="1" smtClean="0"/>
              <a:t>Newchurch</a:t>
            </a:r>
            <a:r>
              <a:rPr lang="en-GB" sz="3200" dirty="0" smtClean="0"/>
              <a:t>, the parish church, Twiss Green and Mr Duckett insisted on the Cherry Tree…). We made distance charts which we would need later.</a:t>
            </a:r>
          </a:p>
          <a:p>
            <a:endParaRPr lang="en-GB" sz="3200" dirty="0"/>
          </a:p>
          <a:p>
            <a:r>
              <a:rPr lang="en-GB" sz="3200" dirty="0" smtClean="0"/>
              <a:t>We also tried to work out where in the school we had taken our clinometer readings, and measured the distance from there to Winter Hill.</a:t>
            </a:r>
            <a:endParaRPr lang="en-GB" sz="3200" dirty="0"/>
          </a:p>
        </p:txBody>
      </p:sp>
    </p:spTree>
    <p:extLst>
      <p:ext uri="{BB962C8B-B14F-4D97-AF65-F5344CB8AC3E}">
        <p14:creationId xmlns:p14="http://schemas.microsoft.com/office/powerpoint/2010/main" xmlns="" val="2455489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42950" y="1122363"/>
            <a:ext cx="7010400" cy="52578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24500" y="1122363"/>
            <a:ext cx="7010400" cy="5257800"/>
          </a:xfrm>
          <a:prstGeom prst="rect">
            <a:avLst/>
          </a:prstGeom>
        </p:spPr>
      </p:pic>
    </p:spTree>
    <p:extLst>
      <p:ext uri="{BB962C8B-B14F-4D97-AF65-F5344CB8AC3E}">
        <p14:creationId xmlns:p14="http://schemas.microsoft.com/office/powerpoint/2010/main" xmlns="" val="492622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44450"/>
            <a:ext cx="6291263" cy="471844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695950" y="1985962"/>
            <a:ext cx="6496050" cy="4872038"/>
          </a:xfrm>
          <a:prstGeom prst="rect">
            <a:avLst/>
          </a:prstGeom>
        </p:spPr>
      </p:pic>
    </p:spTree>
    <p:extLst>
      <p:ext uri="{BB962C8B-B14F-4D97-AF65-F5344CB8AC3E}">
        <p14:creationId xmlns:p14="http://schemas.microsoft.com/office/powerpoint/2010/main" xmlns="" val="2472671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06487"/>
          </a:xfrm>
        </p:spPr>
        <p:txBody>
          <a:bodyPr/>
          <a:lstStyle/>
          <a:p>
            <a:r>
              <a:rPr lang="en-GB" dirty="0" smtClean="0"/>
              <a:t>Trigonometry</a:t>
            </a:r>
            <a:endParaRPr lang="en-GB" dirty="0"/>
          </a:p>
        </p:txBody>
      </p:sp>
      <p:sp>
        <p:nvSpPr>
          <p:cNvPr id="3" name="Subtitle 2"/>
          <p:cNvSpPr>
            <a:spLocks noGrp="1"/>
          </p:cNvSpPr>
          <p:nvPr>
            <p:ph type="subTitle" idx="1"/>
          </p:nvPr>
        </p:nvSpPr>
        <p:spPr>
          <a:xfrm>
            <a:off x="671513" y="2228849"/>
            <a:ext cx="11115675" cy="4029075"/>
          </a:xfrm>
        </p:spPr>
        <p:txBody>
          <a:bodyPr>
            <a:noAutofit/>
          </a:bodyPr>
          <a:lstStyle/>
          <a:p>
            <a:r>
              <a:rPr lang="en-GB" sz="3600" dirty="0" smtClean="0"/>
              <a:t>Mr Barry introduced us to some new buttons on the high school calculators (sin, cos and tan) and showed us how to use the angle and distance to calculate a height. This is a grade A/7 topic!!</a:t>
            </a:r>
          </a:p>
          <a:p>
            <a:endParaRPr lang="en-GB" sz="3600" dirty="0"/>
          </a:p>
          <a:p>
            <a:r>
              <a:rPr lang="en-GB" sz="3600" dirty="0" smtClean="0"/>
              <a:t>The mast is actually 309m tall, and one group got really close (270m), so they must have made a great clinometer!</a:t>
            </a:r>
            <a:endParaRPr lang="en-GB" sz="3600" dirty="0"/>
          </a:p>
        </p:txBody>
      </p:sp>
    </p:spTree>
    <p:extLst>
      <p:ext uri="{BB962C8B-B14F-4D97-AF65-F5344CB8AC3E}">
        <p14:creationId xmlns:p14="http://schemas.microsoft.com/office/powerpoint/2010/main" xmlns="" val="1832286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7620000" y="-358775"/>
            <a:ext cx="4572000" cy="678815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1204" y="-614362"/>
            <a:ext cx="4876800" cy="679132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546277" y="2926557"/>
            <a:ext cx="5505450" cy="4129088"/>
          </a:xfrm>
          <a:prstGeom prst="rect">
            <a:avLst/>
          </a:prstGeom>
        </p:spPr>
      </p:pic>
    </p:spTree>
    <p:extLst>
      <p:ext uri="{BB962C8B-B14F-4D97-AF65-F5344CB8AC3E}">
        <p14:creationId xmlns:p14="http://schemas.microsoft.com/office/powerpoint/2010/main" xmlns="" val="1963169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188" y="650876"/>
            <a:ext cx="9144000" cy="1092200"/>
          </a:xfrm>
        </p:spPr>
        <p:txBody>
          <a:bodyPr/>
          <a:lstStyle/>
          <a:p>
            <a:r>
              <a:rPr lang="en-GB" dirty="0" smtClean="0"/>
              <a:t>Scale</a:t>
            </a:r>
            <a:endParaRPr lang="en-GB" dirty="0"/>
          </a:p>
        </p:txBody>
      </p:sp>
      <p:sp>
        <p:nvSpPr>
          <p:cNvPr id="3" name="Subtitle 2"/>
          <p:cNvSpPr>
            <a:spLocks noGrp="1"/>
          </p:cNvSpPr>
          <p:nvPr>
            <p:ph type="subTitle" idx="1"/>
          </p:nvPr>
        </p:nvSpPr>
        <p:spPr>
          <a:xfrm>
            <a:off x="414338" y="1743076"/>
            <a:ext cx="11315700" cy="4157663"/>
          </a:xfrm>
        </p:spPr>
        <p:txBody>
          <a:bodyPr>
            <a:noAutofit/>
          </a:bodyPr>
          <a:lstStyle/>
          <a:p>
            <a:r>
              <a:rPr lang="en-GB" sz="3600" dirty="0" smtClean="0"/>
              <a:t>After some much needed food (and about a dozen oranges) we discussed maps and scale, and how to convert measurements.</a:t>
            </a:r>
          </a:p>
          <a:p>
            <a:r>
              <a:rPr lang="en-GB" sz="3600" dirty="0" smtClean="0"/>
              <a:t>We then headed outside to the </a:t>
            </a:r>
            <a:r>
              <a:rPr lang="en-GB" sz="3600" dirty="0" err="1" smtClean="0"/>
              <a:t>astro</a:t>
            </a:r>
            <a:r>
              <a:rPr lang="en-GB" sz="3600" dirty="0" smtClean="0"/>
              <a:t> to make scale maps of </a:t>
            </a:r>
            <a:r>
              <a:rPr lang="en-GB" sz="3600" dirty="0" err="1" smtClean="0"/>
              <a:t>Culcheth</a:t>
            </a:r>
            <a:r>
              <a:rPr lang="en-GB" sz="3600" dirty="0" smtClean="0"/>
              <a:t> using the data we collected earlier.</a:t>
            </a:r>
          </a:p>
          <a:p>
            <a:r>
              <a:rPr lang="en-GB" sz="3600" dirty="0" smtClean="0"/>
              <a:t>The original plan was to make nets of shapes, but unfortunately it was a bit too windy! We used trundle wheels to measure the distances, with whiteboards and in some cases ourselves used to represent the landmarks.</a:t>
            </a:r>
            <a:endParaRPr lang="en-GB" sz="3600" dirty="0"/>
          </a:p>
        </p:txBody>
      </p:sp>
    </p:spTree>
    <p:extLst>
      <p:ext uri="{BB962C8B-B14F-4D97-AF65-F5344CB8AC3E}">
        <p14:creationId xmlns:p14="http://schemas.microsoft.com/office/powerpoint/2010/main" xmlns="" val="257138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Outline</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Launch meeting</a:t>
            </a:r>
          </a:p>
          <a:p>
            <a:pPr marL="514350" indent="-514350">
              <a:buFont typeface="+mj-lt"/>
              <a:buAutoNum type="arabicPeriod"/>
            </a:pPr>
            <a:r>
              <a:rPr lang="en-GB" dirty="0" smtClean="0"/>
              <a:t>Classroom visits</a:t>
            </a:r>
          </a:p>
          <a:p>
            <a:pPr marL="514350" indent="-514350">
              <a:buFont typeface="+mj-lt"/>
              <a:buAutoNum type="arabicPeriod"/>
            </a:pPr>
            <a:r>
              <a:rPr lang="en-GB" dirty="0" smtClean="0"/>
              <a:t>Work sharing and planning meetings</a:t>
            </a:r>
          </a:p>
          <a:p>
            <a:pPr marL="514350" indent="-514350">
              <a:buFont typeface="+mj-lt"/>
              <a:buAutoNum type="arabicPeriod"/>
            </a:pPr>
            <a:r>
              <a:rPr lang="en-GB" dirty="0" smtClean="0"/>
              <a:t>Completion of projects and resources with joint review</a:t>
            </a:r>
          </a:p>
          <a:p>
            <a:pPr marL="514350" indent="-514350">
              <a:buFont typeface="+mj-lt"/>
              <a:buAutoNum type="arabicPeriod"/>
            </a:pPr>
            <a:r>
              <a:rPr lang="en-GB" dirty="0" smtClean="0"/>
              <a:t>Delivery of projects</a:t>
            </a:r>
          </a:p>
          <a:p>
            <a:pPr marL="514350" indent="-514350">
              <a:buFont typeface="+mj-lt"/>
              <a:buAutoNum type="arabicPeriod"/>
            </a:pPr>
            <a:r>
              <a:rPr lang="en-GB" dirty="0" smtClean="0"/>
              <a:t>Project Showcase and Feedback</a:t>
            </a:r>
          </a:p>
          <a:p>
            <a:pPr marL="514350" indent="-514350">
              <a:buFont typeface="+mj-lt"/>
              <a:buAutoNum type="arabicPeriod"/>
            </a:pPr>
            <a:r>
              <a:rPr lang="en-GB" dirty="0" smtClean="0"/>
              <a:t>Impact review</a:t>
            </a:r>
          </a:p>
          <a:p>
            <a:pPr marL="514350" indent="-514350">
              <a:buFont typeface="+mj-lt"/>
              <a:buAutoNum type="arabicPeriod"/>
            </a:pPr>
            <a:endParaRPr lang="en-GB" dirty="0"/>
          </a:p>
        </p:txBody>
      </p:sp>
    </p:spTree>
    <p:extLst>
      <p:ext uri="{BB962C8B-B14F-4D97-AF65-F5344CB8AC3E}">
        <p14:creationId xmlns:p14="http://schemas.microsoft.com/office/powerpoint/2010/main" xmlns="" val="2602445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6372225" cy="4779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657850" y="1846660"/>
            <a:ext cx="6681787" cy="5011340"/>
          </a:xfrm>
          <a:prstGeom prst="rect">
            <a:avLst/>
          </a:prstGeom>
        </p:spPr>
      </p:pic>
    </p:spTree>
    <p:extLst>
      <p:ext uri="{BB962C8B-B14F-4D97-AF65-F5344CB8AC3E}">
        <p14:creationId xmlns:p14="http://schemas.microsoft.com/office/powerpoint/2010/main" xmlns="" val="2537068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7662" y="1059655"/>
            <a:ext cx="6534151" cy="490061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6200000">
            <a:off x="6024563" y="938213"/>
            <a:ext cx="6857999" cy="5143499"/>
          </a:xfrm>
          <a:prstGeom prst="rect">
            <a:avLst/>
          </a:prstGeom>
        </p:spPr>
      </p:pic>
    </p:spTree>
    <p:extLst>
      <p:ext uri="{BB962C8B-B14F-4D97-AF65-F5344CB8AC3E}">
        <p14:creationId xmlns:p14="http://schemas.microsoft.com/office/powerpoint/2010/main" xmlns="" val="2503722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6357938" cy="47684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43525" y="2102049"/>
            <a:ext cx="7110412" cy="5332809"/>
          </a:xfrm>
          <a:prstGeom prst="rect">
            <a:avLst/>
          </a:prstGeom>
        </p:spPr>
      </p:pic>
    </p:spTree>
    <p:extLst>
      <p:ext uri="{BB962C8B-B14F-4D97-AF65-F5344CB8AC3E}">
        <p14:creationId xmlns:p14="http://schemas.microsoft.com/office/powerpoint/2010/main" xmlns="" val="409461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63625"/>
          </a:xfrm>
        </p:spPr>
        <p:txBody>
          <a:bodyPr/>
          <a:lstStyle/>
          <a:p>
            <a:r>
              <a:rPr lang="en-GB" dirty="0" smtClean="0"/>
              <a:t>Pupil Conferencing</a:t>
            </a:r>
            <a:endParaRPr lang="en-GB" dirty="0"/>
          </a:p>
        </p:txBody>
      </p:sp>
      <p:sp>
        <p:nvSpPr>
          <p:cNvPr id="5" name="Rounded Rectangular Callout 4"/>
          <p:cNvSpPr/>
          <p:nvPr/>
        </p:nvSpPr>
        <p:spPr>
          <a:xfrm>
            <a:off x="381663" y="2378765"/>
            <a:ext cx="3370028" cy="620202"/>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 enjoyed doing </a:t>
            </a:r>
            <a:r>
              <a:rPr lang="en-GB" sz="1400" dirty="0" err="1" smtClean="0">
                <a:solidFill>
                  <a:sysClr val="windowText" lastClr="000000"/>
                </a:solidFill>
              </a:rPr>
              <a:t>Digimaps</a:t>
            </a:r>
            <a:r>
              <a:rPr lang="en-GB" sz="1400" dirty="0" smtClean="0">
                <a:solidFill>
                  <a:sysClr val="windowText" lastClr="000000"/>
                </a:solidFill>
              </a:rPr>
              <a:t> - it was awesome. - Jamie</a:t>
            </a:r>
            <a:endParaRPr lang="en-GB" sz="1400" dirty="0">
              <a:solidFill>
                <a:sysClr val="windowText" lastClr="000000"/>
              </a:solidFill>
            </a:endParaRPr>
          </a:p>
        </p:txBody>
      </p:sp>
      <p:sp>
        <p:nvSpPr>
          <p:cNvPr id="7" name="Rounded Rectangular Callout 6"/>
          <p:cNvSpPr/>
          <p:nvPr/>
        </p:nvSpPr>
        <p:spPr>
          <a:xfrm>
            <a:off x="3889513" y="3558872"/>
            <a:ext cx="3370028" cy="1375576"/>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 really enjoyed the maths day because it was a new experience. I liked it because we learnt about clinometers which we had never learned before and worked on computing and maths together which is always fun. – Jazmin</a:t>
            </a:r>
            <a:endParaRPr lang="en-GB" sz="2400" dirty="0">
              <a:solidFill>
                <a:sysClr val="windowText" lastClr="000000"/>
              </a:solidFill>
            </a:endParaRPr>
          </a:p>
        </p:txBody>
      </p:sp>
      <p:sp>
        <p:nvSpPr>
          <p:cNvPr id="8" name="Rounded Rectangular Callout 7"/>
          <p:cNvSpPr/>
          <p:nvPr/>
        </p:nvSpPr>
        <p:spPr>
          <a:xfrm>
            <a:off x="3889513" y="2378765"/>
            <a:ext cx="3370028" cy="762000"/>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 had an amazing time building clinometers and doing </a:t>
            </a:r>
            <a:r>
              <a:rPr lang="en-GB" sz="1400" dirty="0" err="1" smtClean="0">
                <a:solidFill>
                  <a:sysClr val="windowText" lastClr="000000"/>
                </a:solidFill>
              </a:rPr>
              <a:t>Digimaps</a:t>
            </a:r>
            <a:r>
              <a:rPr lang="en-GB" sz="1400" dirty="0">
                <a:solidFill>
                  <a:sysClr val="windowText" lastClr="000000"/>
                </a:solidFill>
              </a:rPr>
              <a:t> </a:t>
            </a:r>
            <a:r>
              <a:rPr lang="en-GB" sz="1400" dirty="0" smtClean="0">
                <a:solidFill>
                  <a:sysClr val="windowText" lastClr="000000"/>
                </a:solidFill>
              </a:rPr>
              <a:t>– exploring Culcheth. - Alfie</a:t>
            </a:r>
            <a:endParaRPr lang="en-GB" sz="2400" dirty="0">
              <a:solidFill>
                <a:sysClr val="windowText" lastClr="000000"/>
              </a:solidFill>
            </a:endParaRPr>
          </a:p>
        </p:txBody>
      </p:sp>
      <p:sp>
        <p:nvSpPr>
          <p:cNvPr id="9" name="Rounded Rectangular Callout 8"/>
          <p:cNvSpPr/>
          <p:nvPr/>
        </p:nvSpPr>
        <p:spPr>
          <a:xfrm>
            <a:off x="7396039" y="2378765"/>
            <a:ext cx="3370028" cy="768627"/>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The maths was really fun and engaging because we got to use new resources. - Nathan</a:t>
            </a:r>
            <a:endParaRPr lang="en-GB" sz="1400" dirty="0">
              <a:solidFill>
                <a:sysClr val="windowText" lastClr="000000"/>
              </a:solidFill>
            </a:endParaRPr>
          </a:p>
        </p:txBody>
      </p:sp>
      <p:sp>
        <p:nvSpPr>
          <p:cNvPr id="10" name="Rounded Rectangular Callout 9"/>
          <p:cNvSpPr/>
          <p:nvPr/>
        </p:nvSpPr>
        <p:spPr>
          <a:xfrm>
            <a:off x="381663" y="5323399"/>
            <a:ext cx="3370028" cy="777903"/>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Maths with Mr. Barry was fun especially doing the work with the clinometers. -  Jakub</a:t>
            </a:r>
            <a:endParaRPr lang="en-GB" sz="2400" dirty="0">
              <a:solidFill>
                <a:sysClr val="windowText" lastClr="000000"/>
              </a:solidFill>
            </a:endParaRPr>
          </a:p>
        </p:txBody>
      </p:sp>
      <p:sp>
        <p:nvSpPr>
          <p:cNvPr id="11" name="Rounded Rectangular Callout 10"/>
          <p:cNvSpPr/>
          <p:nvPr/>
        </p:nvSpPr>
        <p:spPr>
          <a:xfrm>
            <a:off x="7436459" y="5324724"/>
            <a:ext cx="3370028" cy="910426"/>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 really enjoyed working as a partner/team. It was the first time I learnt about clinometers; it was really interesting. - Natsuki</a:t>
            </a:r>
            <a:endParaRPr lang="en-GB" sz="2400" dirty="0">
              <a:solidFill>
                <a:sysClr val="windowText" lastClr="000000"/>
              </a:solidFill>
            </a:endParaRPr>
          </a:p>
        </p:txBody>
      </p:sp>
      <p:sp>
        <p:nvSpPr>
          <p:cNvPr id="12" name="Rounded Rectangular Callout 11"/>
          <p:cNvSpPr/>
          <p:nvPr/>
        </p:nvSpPr>
        <p:spPr>
          <a:xfrm>
            <a:off x="381663" y="3558872"/>
            <a:ext cx="3370028" cy="910426"/>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 enjoyed the high school maths so much I can’t wait to come to Culcheth High School. - Sophie</a:t>
            </a:r>
            <a:endParaRPr lang="en-GB" sz="2400" dirty="0">
              <a:solidFill>
                <a:sysClr val="windowText" lastClr="000000"/>
              </a:solidFill>
            </a:endParaRPr>
          </a:p>
        </p:txBody>
      </p:sp>
      <p:sp>
        <p:nvSpPr>
          <p:cNvPr id="13" name="Rounded Rectangular Callout 12"/>
          <p:cNvSpPr/>
          <p:nvPr/>
        </p:nvSpPr>
        <p:spPr>
          <a:xfrm>
            <a:off x="3889513" y="5323399"/>
            <a:ext cx="3370028" cy="910426"/>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It was exciting to start taking maths to the next level and I enjoyed the hands on work when we made clinometers. - Alex  </a:t>
            </a:r>
            <a:endParaRPr lang="en-GB" sz="2400" dirty="0">
              <a:solidFill>
                <a:sysClr val="windowText" lastClr="000000"/>
              </a:solidFill>
            </a:endParaRPr>
          </a:p>
        </p:txBody>
      </p:sp>
      <p:sp>
        <p:nvSpPr>
          <p:cNvPr id="14" name="Rounded Rectangular Callout 13"/>
          <p:cNvSpPr/>
          <p:nvPr/>
        </p:nvSpPr>
        <p:spPr>
          <a:xfrm>
            <a:off x="7396039" y="3559535"/>
            <a:ext cx="3370028" cy="1113183"/>
          </a:xfrm>
          <a:prstGeom prst="wedgeRoundRectCallout">
            <a:avLst>
              <a:gd name="adj1" fmla="val -3919"/>
              <a:gd name="adj2" fmla="val 698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I really loved the lesson at high school, due to the fact it was very engaging, practical and fun. My favourite part was </a:t>
            </a:r>
            <a:r>
              <a:rPr lang="en-GB" sz="1400" dirty="0" err="1">
                <a:solidFill>
                  <a:sysClr val="windowText" lastClr="000000"/>
                </a:solidFill>
              </a:rPr>
              <a:t>D</a:t>
            </a:r>
            <a:r>
              <a:rPr lang="en-GB" sz="1400" dirty="0" err="1" smtClean="0">
                <a:solidFill>
                  <a:sysClr val="windowText" lastClr="000000"/>
                </a:solidFill>
              </a:rPr>
              <a:t>igimaps</a:t>
            </a:r>
            <a:r>
              <a:rPr lang="en-GB" sz="1400" dirty="0" smtClean="0">
                <a:solidFill>
                  <a:sysClr val="windowText" lastClr="000000"/>
                </a:solidFill>
              </a:rPr>
              <a:t> – getting the measurements. – Ben C</a:t>
            </a:r>
            <a:endParaRPr lang="en-GB" sz="2400" dirty="0">
              <a:solidFill>
                <a:sysClr val="windowText" lastClr="000000"/>
              </a:solidFill>
            </a:endParaRPr>
          </a:p>
        </p:txBody>
      </p:sp>
    </p:spTree>
    <p:extLst>
      <p:ext uri="{BB962C8B-B14F-4D97-AF65-F5344CB8AC3E}">
        <p14:creationId xmlns:p14="http://schemas.microsoft.com/office/powerpoint/2010/main" xmlns="" val="1880412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63625"/>
          </a:xfrm>
        </p:spPr>
        <p:txBody>
          <a:bodyPr/>
          <a:lstStyle/>
          <a:p>
            <a:r>
              <a:rPr lang="en-GB" dirty="0" smtClean="0"/>
              <a:t>Reflections</a:t>
            </a:r>
            <a:endParaRPr lang="en-GB" dirty="0"/>
          </a:p>
        </p:txBody>
      </p:sp>
      <p:sp>
        <p:nvSpPr>
          <p:cNvPr id="3" name="Subtitle 2"/>
          <p:cNvSpPr>
            <a:spLocks noGrp="1"/>
          </p:cNvSpPr>
          <p:nvPr>
            <p:ph type="subTitle" idx="1"/>
          </p:nvPr>
        </p:nvSpPr>
        <p:spPr>
          <a:xfrm>
            <a:off x="285750" y="2686050"/>
            <a:ext cx="5343525" cy="3657600"/>
          </a:xfrm>
        </p:spPr>
        <p:txBody>
          <a:bodyPr/>
          <a:lstStyle/>
          <a:p>
            <a:r>
              <a:rPr lang="en-GB" b="1" u="sng" dirty="0" smtClean="0"/>
              <a:t>What went well</a:t>
            </a:r>
          </a:p>
          <a:p>
            <a:pPr marL="342900" indent="-342900" algn="l">
              <a:buFont typeface="Arial" panose="020B0604020202020204" pitchFamily="34" charset="0"/>
              <a:buChar char="•"/>
            </a:pPr>
            <a:r>
              <a:rPr lang="en-GB" dirty="0" smtClean="0"/>
              <a:t>Engagement</a:t>
            </a:r>
          </a:p>
          <a:p>
            <a:pPr marL="342900" indent="-342900" algn="l">
              <a:buFont typeface="Arial" panose="020B0604020202020204" pitchFamily="34" charset="0"/>
              <a:buChar char="•"/>
            </a:pPr>
            <a:r>
              <a:rPr lang="en-GB" dirty="0" smtClean="0"/>
              <a:t>Links between topics</a:t>
            </a:r>
          </a:p>
          <a:p>
            <a:pPr marL="342900" indent="-342900" algn="l">
              <a:buFont typeface="Arial" panose="020B0604020202020204" pitchFamily="34" charset="0"/>
              <a:buChar char="•"/>
            </a:pPr>
            <a:r>
              <a:rPr lang="en-GB" dirty="0" smtClean="0"/>
              <a:t>Practical</a:t>
            </a:r>
          </a:p>
          <a:p>
            <a:pPr marL="342900" indent="-342900" algn="l">
              <a:buFont typeface="Arial" panose="020B0604020202020204" pitchFamily="34" charset="0"/>
              <a:buChar char="•"/>
            </a:pPr>
            <a:r>
              <a:rPr lang="en-GB" dirty="0" smtClean="0"/>
              <a:t>Exposure to KS3/4 Maths</a:t>
            </a:r>
          </a:p>
          <a:p>
            <a:endParaRPr lang="en-GB" dirty="0"/>
          </a:p>
        </p:txBody>
      </p:sp>
      <p:sp>
        <p:nvSpPr>
          <p:cNvPr id="4" name="Subtitle 2"/>
          <p:cNvSpPr txBox="1">
            <a:spLocks/>
          </p:cNvSpPr>
          <p:nvPr/>
        </p:nvSpPr>
        <p:spPr>
          <a:xfrm>
            <a:off x="7000875" y="2686050"/>
            <a:ext cx="4829175" cy="2571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6" name="Subtitle 2"/>
          <p:cNvSpPr txBox="1">
            <a:spLocks/>
          </p:cNvSpPr>
          <p:nvPr/>
        </p:nvSpPr>
        <p:spPr>
          <a:xfrm>
            <a:off x="6743699" y="2686050"/>
            <a:ext cx="5343525" cy="3657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smtClean="0"/>
              <a:t>To build upon next time</a:t>
            </a:r>
          </a:p>
          <a:p>
            <a:pPr marL="342900" indent="-342900" algn="l">
              <a:buFont typeface="Arial" panose="020B0604020202020204" pitchFamily="34" charset="0"/>
              <a:buChar char="•"/>
            </a:pPr>
            <a:r>
              <a:rPr lang="en-GB" dirty="0" smtClean="0"/>
              <a:t>Timings of activities</a:t>
            </a:r>
          </a:p>
          <a:p>
            <a:pPr marL="342900" indent="-342900" algn="l">
              <a:buFont typeface="Arial" panose="020B0604020202020204" pitchFamily="34" charset="0"/>
              <a:buChar char="•"/>
            </a:pPr>
            <a:r>
              <a:rPr lang="en-GB" dirty="0" smtClean="0"/>
              <a:t>Position in calendar</a:t>
            </a:r>
          </a:p>
          <a:p>
            <a:endParaRPr lang="en-GB" dirty="0"/>
          </a:p>
        </p:txBody>
      </p:sp>
    </p:spTree>
    <p:extLst>
      <p:ext uri="{BB962C8B-B14F-4D97-AF65-F5344CB8AC3E}">
        <p14:creationId xmlns:p14="http://schemas.microsoft.com/office/powerpoint/2010/main" xmlns="" val="1164430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Science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131854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Comic Sans MS" panose="030F0702030302020204" pitchFamily="66" charset="0"/>
              </a:rPr>
              <a:t>Science Transition Project</a:t>
            </a:r>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314450" y="2527663"/>
            <a:ext cx="3732213" cy="2951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300788" y="2417354"/>
            <a:ext cx="4279002" cy="3062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5031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238250"/>
            <a:ext cx="10134600" cy="3200400"/>
          </a:xfrm>
        </p:spPr>
        <p:txBody>
          <a:bodyPr>
            <a:normAutofit/>
          </a:bodyPr>
          <a:lstStyle/>
          <a:p>
            <a:pPr lvl="0">
              <a:lnSpc>
                <a:spcPct val="100000"/>
              </a:lnSpc>
              <a:spcBef>
                <a:spcPct val="20000"/>
              </a:spcBef>
            </a:pPr>
            <a:r>
              <a:rPr lang="en-GB" sz="3600" b="1" u="sng" dirty="0">
                <a:solidFill>
                  <a:prstClr val="black"/>
                </a:solidFill>
                <a:latin typeface="Comic Sans MS" pitchFamily="66" charset="0"/>
              </a:rPr>
              <a:t>Lesson Observations in Different Settings </a:t>
            </a:r>
          </a:p>
          <a:p>
            <a:pPr lvl="0" algn="l">
              <a:lnSpc>
                <a:spcPct val="100000"/>
              </a:lnSpc>
              <a:spcBef>
                <a:spcPct val="20000"/>
              </a:spcBef>
            </a:pPr>
            <a:endParaRPr lang="en-GB" sz="2900" dirty="0">
              <a:solidFill>
                <a:prstClr val="black"/>
              </a:solidFill>
              <a:latin typeface="Comic Sans MS" pitchFamily="66" charset="0"/>
            </a:endParaRPr>
          </a:p>
          <a:p>
            <a:pPr lvl="0" algn="just">
              <a:lnSpc>
                <a:spcPct val="100000"/>
              </a:lnSpc>
              <a:spcBef>
                <a:spcPct val="20000"/>
              </a:spcBef>
            </a:pPr>
            <a:r>
              <a:rPr lang="en-GB" sz="2900" dirty="0">
                <a:solidFill>
                  <a:prstClr val="black"/>
                </a:solidFill>
                <a:latin typeface="Comic Sans MS" pitchFamily="66" charset="0"/>
              </a:rPr>
              <a:t>After the initial meeting, the Science Co-ordinator at </a:t>
            </a:r>
            <a:r>
              <a:rPr lang="en-GB" sz="2900" dirty="0" err="1">
                <a:solidFill>
                  <a:prstClr val="black"/>
                </a:solidFill>
                <a:latin typeface="Comic Sans MS" pitchFamily="66" charset="0"/>
              </a:rPr>
              <a:t>Newchurch</a:t>
            </a:r>
            <a:r>
              <a:rPr lang="en-GB" sz="2900" dirty="0">
                <a:solidFill>
                  <a:prstClr val="black"/>
                </a:solidFill>
                <a:latin typeface="Comic Sans MS" pitchFamily="66" charset="0"/>
              </a:rPr>
              <a:t> CP School and Science teacher at </a:t>
            </a:r>
            <a:r>
              <a:rPr lang="en-GB" sz="2900" dirty="0" err="1">
                <a:solidFill>
                  <a:prstClr val="black"/>
                </a:solidFill>
                <a:latin typeface="Comic Sans MS" pitchFamily="66" charset="0"/>
              </a:rPr>
              <a:t>Culcheth</a:t>
            </a:r>
            <a:r>
              <a:rPr lang="en-GB" sz="2900" dirty="0">
                <a:solidFill>
                  <a:prstClr val="black"/>
                </a:solidFill>
                <a:latin typeface="Comic Sans MS" pitchFamily="66" charset="0"/>
              </a:rPr>
              <a:t> High School arranged lesson observations in one another’s settings. </a:t>
            </a:r>
          </a:p>
          <a:p>
            <a:endParaRPr lang="en-GB"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719637" y="4686300"/>
            <a:ext cx="2676525"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2632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omic Sans MS" panose="030F0702030302020204" pitchFamily="66" charset="0"/>
              </a:rPr>
              <a:t>Planning Meetings </a:t>
            </a:r>
            <a:endParaRPr lang="en-GB" b="1" u="sng" dirty="0">
              <a:latin typeface="Comic Sans MS" panose="030F0702030302020204" pitchFamily="66" charset="0"/>
            </a:endParaRPr>
          </a:p>
        </p:txBody>
      </p:sp>
      <p:sp>
        <p:nvSpPr>
          <p:cNvPr id="3" name="Content Placeholder 2"/>
          <p:cNvSpPr>
            <a:spLocks noGrp="1"/>
          </p:cNvSpPr>
          <p:nvPr>
            <p:ph idx="1"/>
          </p:nvPr>
        </p:nvSpPr>
        <p:spPr>
          <a:xfrm>
            <a:off x="762000" y="1744662"/>
            <a:ext cx="10515600" cy="4351338"/>
          </a:xfrm>
        </p:spPr>
        <p:txBody>
          <a:bodyPr>
            <a:normAutofit fontScale="92500" lnSpcReduction="10000"/>
          </a:bodyPr>
          <a:lstStyle/>
          <a:p>
            <a:pPr marL="0" indent="0" algn="just">
              <a:buNone/>
            </a:pPr>
            <a:r>
              <a:rPr lang="en-GB" b="1" dirty="0" smtClean="0">
                <a:latin typeface="Comic Sans MS" panose="030F0702030302020204" pitchFamily="66" charset="0"/>
              </a:rPr>
              <a:t>Barriers children face at the start of Key Stage Three:</a:t>
            </a:r>
          </a:p>
          <a:p>
            <a:pPr algn="just"/>
            <a:r>
              <a:rPr lang="en-GB" dirty="0" smtClean="0">
                <a:latin typeface="Comic Sans MS" panose="030F0702030302020204" pitchFamily="66" charset="0"/>
              </a:rPr>
              <a:t> Use of equipment</a:t>
            </a:r>
          </a:p>
          <a:p>
            <a:pPr algn="just"/>
            <a:r>
              <a:rPr lang="en-GB" dirty="0">
                <a:latin typeface="Comic Sans MS" panose="030F0702030302020204" pitchFamily="66" charset="0"/>
              </a:rPr>
              <a:t> </a:t>
            </a:r>
            <a:r>
              <a:rPr lang="en-GB" dirty="0" smtClean="0">
                <a:latin typeface="Comic Sans MS" panose="030F0702030302020204" pitchFamily="66" charset="0"/>
              </a:rPr>
              <a:t>Writing up investigations</a:t>
            </a:r>
          </a:p>
          <a:p>
            <a:pPr algn="just"/>
            <a:r>
              <a:rPr lang="en-GB" dirty="0">
                <a:latin typeface="Comic Sans MS" panose="030F0702030302020204" pitchFamily="66" charset="0"/>
              </a:rPr>
              <a:t> </a:t>
            </a:r>
            <a:r>
              <a:rPr lang="en-GB" dirty="0" smtClean="0">
                <a:latin typeface="Comic Sans MS" panose="030F0702030302020204" pitchFamily="66" charset="0"/>
              </a:rPr>
              <a:t>Independence and safety around the Science laboratories</a:t>
            </a:r>
          </a:p>
          <a:p>
            <a:pPr marL="0" indent="0" algn="just">
              <a:buNone/>
            </a:pPr>
            <a:endParaRPr lang="en-GB" dirty="0">
              <a:latin typeface="Comic Sans MS" panose="030F0702030302020204" pitchFamily="66" charset="0"/>
            </a:endParaRPr>
          </a:p>
          <a:p>
            <a:pPr marL="0" indent="0" algn="just">
              <a:buNone/>
            </a:pPr>
            <a:r>
              <a:rPr lang="en-GB" b="1" dirty="0" smtClean="0">
                <a:latin typeface="Comic Sans MS" panose="030F0702030302020204" pitchFamily="66" charset="0"/>
              </a:rPr>
              <a:t>Barriers at the end of Key Stage Two:</a:t>
            </a:r>
          </a:p>
          <a:p>
            <a:pPr algn="just"/>
            <a:r>
              <a:rPr lang="en-GB" dirty="0">
                <a:latin typeface="Comic Sans MS" panose="030F0702030302020204" pitchFamily="66" charset="0"/>
              </a:rPr>
              <a:t> </a:t>
            </a:r>
            <a:r>
              <a:rPr lang="en-GB" dirty="0" smtClean="0">
                <a:latin typeface="Comic Sans MS" panose="030F0702030302020204" pitchFamily="66" charset="0"/>
              </a:rPr>
              <a:t>Lack </a:t>
            </a:r>
            <a:r>
              <a:rPr lang="en-GB" dirty="0">
                <a:latin typeface="Comic Sans MS" panose="030F0702030302020204" pitchFamily="66" charset="0"/>
              </a:rPr>
              <a:t>of opportunity for Chemistry and the focus in Upper Key Stage Two seeming to be Physics and Biology based due to the restraints of the National Curriculum</a:t>
            </a:r>
            <a:r>
              <a:rPr lang="en-GB" dirty="0" smtClean="0">
                <a:latin typeface="Comic Sans MS" panose="030F0702030302020204" pitchFamily="66" charset="0"/>
              </a:rPr>
              <a:t>.</a:t>
            </a:r>
          </a:p>
          <a:p>
            <a:pPr algn="just"/>
            <a:r>
              <a:rPr lang="en-GB" dirty="0">
                <a:latin typeface="Comic Sans MS" panose="030F0702030302020204" pitchFamily="66" charset="0"/>
              </a:rPr>
              <a:t> </a:t>
            </a:r>
            <a:r>
              <a:rPr lang="en-GB" dirty="0" smtClean="0">
                <a:latin typeface="Comic Sans MS" panose="030F0702030302020204" pitchFamily="66" charset="0"/>
              </a:rPr>
              <a:t>Lack of resources </a:t>
            </a:r>
          </a:p>
          <a:p>
            <a:endParaRPr lang="en-GB" dirty="0" smtClean="0"/>
          </a:p>
          <a:p>
            <a:endParaRPr lang="en-GB"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0896600" y="5162550"/>
            <a:ext cx="1295400" cy="1695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56173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omic Sans MS" panose="030F0702030302020204" pitchFamily="66" charset="0"/>
              </a:rPr>
              <a:t>Pupil Voice </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lgn="just">
              <a:buNone/>
            </a:pPr>
            <a:endParaRPr lang="en-GB" dirty="0" smtClean="0">
              <a:latin typeface="Comic Sans MS" panose="030F0702030302020204" pitchFamily="66" charset="0"/>
            </a:endParaRPr>
          </a:p>
          <a:p>
            <a:pPr marL="0" indent="0" algn="just">
              <a:buNone/>
            </a:pPr>
            <a:r>
              <a:rPr lang="en-GB" dirty="0" smtClean="0">
                <a:latin typeface="Comic Sans MS" panose="030F0702030302020204" pitchFamily="66" charset="0"/>
              </a:rPr>
              <a:t>Additionally, we discussed the fact that pupil voice has shown us at </a:t>
            </a:r>
            <a:r>
              <a:rPr lang="en-GB" dirty="0" err="1" smtClean="0">
                <a:latin typeface="Comic Sans MS" panose="030F0702030302020204" pitchFamily="66" charset="0"/>
              </a:rPr>
              <a:t>Newchurch</a:t>
            </a:r>
            <a:r>
              <a:rPr lang="en-GB" dirty="0" smtClean="0">
                <a:latin typeface="Comic Sans MS" panose="030F0702030302020204" pitchFamily="66" charset="0"/>
              </a:rPr>
              <a:t> that pupils want to ‘become proper scientists’ and experimenting in laboratories with lab coats and goggles is how they imagined this. </a:t>
            </a:r>
          </a:p>
          <a:p>
            <a:endParaRPr lang="en-GB"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61963" y="4075113"/>
            <a:ext cx="3756025" cy="221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704263" y="3763963"/>
            <a:ext cx="2822575" cy="226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505450" y="4528908"/>
            <a:ext cx="2305050" cy="172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830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1302901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10515600" cy="719138"/>
          </a:xfrm>
        </p:spPr>
        <p:txBody>
          <a:bodyPr/>
          <a:lstStyle/>
          <a:p>
            <a:pPr algn="ctr"/>
            <a:r>
              <a:rPr lang="en-GB" b="1" u="sng" dirty="0" smtClean="0">
                <a:latin typeface="Comic Sans MS" panose="030F0702030302020204" pitchFamily="66" charset="0"/>
              </a:rPr>
              <a:t>Our Aim</a:t>
            </a:r>
            <a:endParaRPr lang="en-GB" b="1" u="sng" dirty="0">
              <a:latin typeface="Comic Sans MS" panose="030F0702030302020204" pitchFamily="66" charset="0"/>
            </a:endParaRPr>
          </a:p>
        </p:txBody>
      </p:sp>
      <p:sp>
        <p:nvSpPr>
          <p:cNvPr id="3" name="Content Placeholder 2"/>
          <p:cNvSpPr>
            <a:spLocks noGrp="1"/>
          </p:cNvSpPr>
          <p:nvPr>
            <p:ph idx="1"/>
          </p:nvPr>
        </p:nvSpPr>
        <p:spPr>
          <a:xfrm>
            <a:off x="571500" y="1543050"/>
            <a:ext cx="10782300" cy="4633913"/>
          </a:xfrm>
        </p:spPr>
        <p:txBody>
          <a:bodyPr>
            <a:normAutofit fontScale="77500" lnSpcReduction="20000"/>
          </a:bodyPr>
          <a:lstStyle/>
          <a:p>
            <a:pPr marL="0" indent="0" algn="just">
              <a:buNone/>
            </a:pPr>
            <a:r>
              <a:rPr lang="en-GB" sz="3300" dirty="0" smtClean="0">
                <a:latin typeface="Comic Sans MS" panose="030F0702030302020204" pitchFamily="66" charset="0"/>
              </a:rPr>
              <a:t>From this, we decided:</a:t>
            </a:r>
          </a:p>
          <a:p>
            <a:pPr algn="just"/>
            <a:r>
              <a:rPr lang="en-GB" sz="3300" dirty="0">
                <a:latin typeface="Comic Sans MS" panose="030F0702030302020204" pitchFamily="66" charset="0"/>
              </a:rPr>
              <a:t> </a:t>
            </a:r>
            <a:r>
              <a:rPr lang="en-GB" sz="3300" dirty="0" smtClean="0">
                <a:latin typeface="Comic Sans MS" panose="030F0702030302020204" pitchFamily="66" charset="0"/>
              </a:rPr>
              <a:t>To plan a transition project towards the end of the academic year in the form of a Science Week. </a:t>
            </a:r>
          </a:p>
          <a:p>
            <a:pPr algn="just"/>
            <a:r>
              <a:rPr lang="en-GB" sz="3300" dirty="0">
                <a:latin typeface="Comic Sans MS" panose="030F0702030302020204" pitchFamily="66" charset="0"/>
              </a:rPr>
              <a:t> </a:t>
            </a:r>
            <a:r>
              <a:rPr lang="en-GB" sz="3300" dirty="0" smtClean="0">
                <a:latin typeface="Comic Sans MS" panose="030F0702030302020204" pitchFamily="66" charset="0"/>
              </a:rPr>
              <a:t>To create resources and lesson plans that could be used by both teachers in both Primary and Secondary setting. </a:t>
            </a:r>
          </a:p>
          <a:p>
            <a:pPr algn="just"/>
            <a:r>
              <a:rPr lang="en-GB" sz="3300" dirty="0">
                <a:latin typeface="Comic Sans MS" panose="030F0702030302020204" pitchFamily="66" charset="0"/>
              </a:rPr>
              <a:t> </a:t>
            </a:r>
            <a:r>
              <a:rPr lang="en-GB" sz="3300" dirty="0" smtClean="0">
                <a:latin typeface="Comic Sans MS" panose="030F0702030302020204" pitchFamily="66" charset="0"/>
              </a:rPr>
              <a:t>The focus would be on chemistry skills</a:t>
            </a:r>
          </a:p>
          <a:p>
            <a:pPr algn="just"/>
            <a:r>
              <a:rPr lang="en-GB" sz="3300" dirty="0">
                <a:latin typeface="Comic Sans MS" panose="030F0702030302020204" pitchFamily="66" charset="0"/>
              </a:rPr>
              <a:t> </a:t>
            </a:r>
            <a:r>
              <a:rPr lang="en-GB" sz="3300" dirty="0" smtClean="0">
                <a:latin typeface="Comic Sans MS" panose="030F0702030302020204" pitchFamily="66" charset="0"/>
              </a:rPr>
              <a:t>They would get the opportunity to use Science equipment and learn how to use it safely. </a:t>
            </a:r>
          </a:p>
          <a:p>
            <a:pPr algn="just"/>
            <a:r>
              <a:rPr lang="en-GB" sz="3300" dirty="0">
                <a:latin typeface="Comic Sans MS" panose="030F0702030302020204" pitchFamily="66" charset="0"/>
              </a:rPr>
              <a:t> </a:t>
            </a:r>
            <a:r>
              <a:rPr lang="en-GB" sz="3300" dirty="0" smtClean="0">
                <a:latin typeface="Comic Sans MS" panose="030F0702030302020204" pitchFamily="66" charset="0"/>
              </a:rPr>
              <a:t>They would visit the Science laboratories at </a:t>
            </a:r>
            <a:r>
              <a:rPr lang="en-GB" sz="3300" dirty="0" err="1" smtClean="0">
                <a:latin typeface="Comic Sans MS" panose="030F0702030302020204" pitchFamily="66" charset="0"/>
              </a:rPr>
              <a:t>Culcheth</a:t>
            </a:r>
            <a:r>
              <a:rPr lang="en-GB" sz="3300" dirty="0" smtClean="0">
                <a:latin typeface="Comic Sans MS" panose="030F0702030302020204" pitchFamily="66" charset="0"/>
              </a:rPr>
              <a:t> High School to become ‘real scientists’ </a:t>
            </a:r>
          </a:p>
          <a:p>
            <a:pPr algn="just"/>
            <a:r>
              <a:rPr lang="en-GB" sz="3300" dirty="0">
                <a:latin typeface="Comic Sans MS" panose="030F0702030302020204" pitchFamily="66" charset="0"/>
              </a:rPr>
              <a:t> </a:t>
            </a:r>
            <a:r>
              <a:rPr lang="en-GB" sz="3300" dirty="0" smtClean="0">
                <a:latin typeface="Comic Sans MS" panose="030F0702030302020204" pitchFamily="66" charset="0"/>
              </a:rPr>
              <a:t>They would focus on skills related to scientific enquiry such as writing up experiments, choosing and using equipment and developing independence. </a:t>
            </a:r>
          </a:p>
          <a:p>
            <a:endParaRPr lang="en-GB" dirty="0"/>
          </a:p>
          <a:p>
            <a:endParaRPr lang="en-GB"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0496550" y="5627076"/>
            <a:ext cx="1695450" cy="1173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91960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184967" y="486842"/>
            <a:ext cx="4847579" cy="3672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532563" y="828153"/>
            <a:ext cx="3621087" cy="271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184967" y="4159250"/>
            <a:ext cx="3378200" cy="251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532563" y="3580877"/>
            <a:ext cx="4718050" cy="338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1226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omic Sans MS" panose="030F0702030302020204" pitchFamily="66" charset="0"/>
              </a:rPr>
              <a:t>Photos of the week </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06388" y="2041525"/>
            <a:ext cx="3872923" cy="380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351338" y="2170113"/>
            <a:ext cx="4303594" cy="310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861255" y="2170113"/>
            <a:ext cx="3034959" cy="352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70190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71474" y="1454286"/>
            <a:ext cx="3038475" cy="396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451350" y="650875"/>
            <a:ext cx="3225800" cy="3161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269288" y="2100821"/>
            <a:ext cx="3685138" cy="2650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451350" y="4256303"/>
            <a:ext cx="3375775" cy="2670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4583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228725" y="619125"/>
            <a:ext cx="4286250" cy="5619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950905" y="1266825"/>
            <a:ext cx="5398133" cy="4324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22607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04850" y="1971675"/>
            <a:ext cx="4871065" cy="414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02156" y="1812131"/>
            <a:ext cx="5937407" cy="4462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9526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latin typeface="Comic Sans MS" panose="030F0702030302020204" pitchFamily="66" charset="0"/>
              </a:rPr>
              <a:t>Pupil Voice </a:t>
            </a:r>
            <a:endParaRPr lang="en-GB" u="sng" dirty="0">
              <a:latin typeface="Comic Sans MS" panose="030F0702030302020204" pitchFamily="66" charset="0"/>
            </a:endParaRP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70718" y="2359025"/>
            <a:ext cx="2809875"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04863" y="2495550"/>
            <a:ext cx="2084387"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904288" y="1244600"/>
            <a:ext cx="2384425" cy="3414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9117806" y="1532731"/>
            <a:ext cx="1957387" cy="165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191000" y="1797843"/>
            <a:ext cx="2603500" cy="1951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4794250" y="1912937"/>
            <a:ext cx="2127250" cy="1165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99293" y="4422775"/>
            <a:ext cx="2603500" cy="1951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002505" y="4422775"/>
            <a:ext cx="21463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4537075" y="4235449"/>
            <a:ext cx="2384425" cy="2395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4775199" y="4331493"/>
            <a:ext cx="1908175"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9" name="Picture 13"/>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7712075" y="4317204"/>
            <a:ext cx="2384425" cy="223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30" name="Picture 14"/>
          <p:cNvPicPr>
            <a:picLocks noGrp="1" noChangeAspect="1" noChangeArrowheads="1"/>
          </p:cNvPicPr>
          <p:nvPr>
            <p:ph idx="1"/>
          </p:nvPr>
        </p:nvPicPr>
        <p:blipFill>
          <a:blip r:embed="rId12" cstate="email">
            <a:extLst>
              <a:ext uri="{28A0092B-C50C-407E-A947-70E740481C1C}">
                <a14:useLocalDpi xmlns:a14="http://schemas.microsoft.com/office/drawing/2010/main" xmlns=""/>
              </a:ext>
            </a:extLst>
          </a:blip>
          <a:srcRect/>
          <a:stretch>
            <a:fillRect/>
          </a:stretch>
        </p:blipFill>
        <p:spPr bwMode="auto">
          <a:xfrm>
            <a:off x="7746999" y="4483888"/>
            <a:ext cx="2005758" cy="1164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6757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Comic Sans MS" panose="030F0702030302020204" pitchFamily="66" charset="0"/>
              </a:rPr>
              <a:t>Teacher Feedback </a:t>
            </a:r>
            <a:endParaRPr lang="en-GB" b="1" u="sng" dirty="0">
              <a:latin typeface="Comic Sans MS" panose="030F0702030302020204" pitchFamily="66" charset="0"/>
            </a:endParaRPr>
          </a:p>
        </p:txBody>
      </p:sp>
      <p:sp>
        <p:nvSpPr>
          <p:cNvPr id="3" name="Content Placeholder 2"/>
          <p:cNvSpPr>
            <a:spLocks noGrp="1"/>
          </p:cNvSpPr>
          <p:nvPr>
            <p:ph idx="1"/>
          </p:nvPr>
        </p:nvSpPr>
        <p:spPr>
          <a:xfrm>
            <a:off x="838200" y="2016125"/>
            <a:ext cx="10515600" cy="4351338"/>
          </a:xfrm>
        </p:spPr>
        <p:txBody>
          <a:bodyPr>
            <a:normAutofit fontScale="92500" lnSpcReduction="10000"/>
          </a:bodyPr>
          <a:lstStyle/>
          <a:p>
            <a:pPr marL="0" indent="0" algn="just">
              <a:buNone/>
            </a:pPr>
            <a:r>
              <a:rPr lang="en-GB" dirty="0">
                <a:latin typeface="Comic Sans MS" panose="030F0702030302020204" pitchFamily="66" charset="0"/>
              </a:rPr>
              <a:t> </a:t>
            </a:r>
            <a:r>
              <a:rPr lang="en-GB" dirty="0" smtClean="0">
                <a:latin typeface="Comic Sans MS" panose="030F0702030302020204" pitchFamily="66" charset="0"/>
              </a:rPr>
              <a:t>’I have </a:t>
            </a:r>
            <a:r>
              <a:rPr lang="en-GB" dirty="0">
                <a:latin typeface="Comic Sans MS" panose="030F0702030302020204" pitchFamily="66" charset="0"/>
              </a:rPr>
              <a:t>really enjoyed being part of the transition project.  The pupils have demonstrated some excellent investigation skills and also developed their planning techniques.  They also now know the names of the different pieces of equipment that we use in the lab.  This gives them a great start to Y7</a:t>
            </a:r>
            <a:r>
              <a:rPr lang="en-GB" dirty="0" smtClean="0">
                <a:latin typeface="Comic Sans MS" panose="030F0702030302020204" pitchFamily="66" charset="0"/>
              </a:rPr>
              <a:t>!’ – Louise </a:t>
            </a:r>
            <a:r>
              <a:rPr lang="en-GB" dirty="0" err="1" smtClean="0">
                <a:latin typeface="Comic Sans MS" panose="030F0702030302020204" pitchFamily="66" charset="0"/>
              </a:rPr>
              <a:t>Birchall</a:t>
            </a:r>
            <a:r>
              <a:rPr lang="en-GB" dirty="0" smtClean="0">
                <a:latin typeface="Comic Sans MS" panose="030F0702030302020204" pitchFamily="66" charset="0"/>
              </a:rPr>
              <a:t>, </a:t>
            </a:r>
            <a:r>
              <a:rPr lang="en-GB" dirty="0" err="1" smtClean="0">
                <a:latin typeface="Comic Sans MS" panose="030F0702030302020204" pitchFamily="66" charset="0"/>
              </a:rPr>
              <a:t>Culcheth</a:t>
            </a:r>
            <a:r>
              <a:rPr lang="en-GB" dirty="0" smtClean="0">
                <a:latin typeface="Comic Sans MS" panose="030F0702030302020204" pitchFamily="66" charset="0"/>
              </a:rPr>
              <a:t> High School.</a:t>
            </a:r>
          </a:p>
          <a:p>
            <a:pPr marL="0" indent="0" algn="just">
              <a:buNone/>
            </a:pPr>
            <a:endParaRPr lang="en-GB" dirty="0">
              <a:latin typeface="Comic Sans MS" panose="030F0702030302020204" pitchFamily="66" charset="0"/>
            </a:endParaRPr>
          </a:p>
          <a:p>
            <a:pPr marL="0" indent="0" algn="just">
              <a:buNone/>
            </a:pPr>
            <a:r>
              <a:rPr lang="en-GB" dirty="0" smtClean="0">
                <a:latin typeface="Comic Sans MS" panose="030F0702030302020204" pitchFamily="66" charset="0"/>
              </a:rPr>
              <a:t>‘The transition for Science was exceptionally useful. Y6 revelled in using KS3 equipment and experiencing the laboratories. Dr </a:t>
            </a:r>
            <a:r>
              <a:rPr lang="en-GB" dirty="0" err="1" smtClean="0">
                <a:latin typeface="Comic Sans MS" panose="030F0702030302020204" pitchFamily="66" charset="0"/>
              </a:rPr>
              <a:t>Birchall</a:t>
            </a:r>
            <a:r>
              <a:rPr lang="en-GB" dirty="0" smtClean="0">
                <a:latin typeface="Comic Sans MS" panose="030F0702030302020204" pitchFamily="66" charset="0"/>
              </a:rPr>
              <a:t> challenged Y6 brilliantly; it was great to see them proving how adept they are in the Sciences.’ – John </a:t>
            </a:r>
            <a:r>
              <a:rPr lang="en-GB" dirty="0" err="1" smtClean="0">
                <a:latin typeface="Comic Sans MS" panose="030F0702030302020204" pitchFamily="66" charset="0"/>
              </a:rPr>
              <a:t>Duckett</a:t>
            </a:r>
            <a:r>
              <a:rPr lang="en-GB" dirty="0" smtClean="0">
                <a:latin typeface="Comic Sans MS" panose="030F0702030302020204" pitchFamily="66" charset="0"/>
              </a:rPr>
              <a:t>, </a:t>
            </a:r>
            <a:r>
              <a:rPr lang="en-GB" dirty="0" err="1" smtClean="0">
                <a:latin typeface="Comic Sans MS" panose="030F0702030302020204" pitchFamily="66" charset="0"/>
              </a:rPr>
              <a:t>Newchurch</a:t>
            </a:r>
            <a:r>
              <a:rPr lang="en-GB" dirty="0" smtClean="0">
                <a:latin typeface="Comic Sans MS" panose="030F0702030302020204" pitchFamily="66" charset="0"/>
              </a:rPr>
              <a:t> Primary School.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xmlns="" val="3925575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“I </a:t>
            </a:r>
            <a:r>
              <a:rPr lang="en-GB" dirty="0"/>
              <a:t>really enjoyed the English because of the structure and choice of text.  I liked finding key information such as quotes and inferring things</a:t>
            </a:r>
            <a:r>
              <a:rPr lang="en-GB" dirty="0" smtClean="0"/>
              <a:t>.”</a:t>
            </a:r>
            <a:endParaRPr lang="en-GB" dirty="0"/>
          </a:p>
          <a:p>
            <a:pPr marL="0" indent="0">
              <a:buNone/>
            </a:pPr>
            <a:r>
              <a:rPr lang="en-GB" dirty="0"/>
              <a:t> </a:t>
            </a:r>
          </a:p>
          <a:p>
            <a:pPr marL="0" indent="0">
              <a:buNone/>
            </a:pPr>
            <a:r>
              <a:rPr lang="en-GB" dirty="0" smtClean="0"/>
              <a:t>“I </a:t>
            </a:r>
            <a:r>
              <a:rPr lang="en-GB" dirty="0"/>
              <a:t>really enjoyed working in a team with Year 8</a:t>
            </a:r>
            <a:r>
              <a:rPr lang="en-GB" dirty="0" smtClean="0"/>
              <a:t>.” </a:t>
            </a:r>
            <a:endParaRPr lang="en-GB" dirty="0"/>
          </a:p>
          <a:p>
            <a:pPr marL="0" indent="0">
              <a:buNone/>
            </a:pPr>
            <a:r>
              <a:rPr lang="en-GB" dirty="0"/>
              <a:t> </a:t>
            </a:r>
          </a:p>
          <a:p>
            <a:pPr marL="0" indent="0">
              <a:buNone/>
            </a:pPr>
            <a:r>
              <a:rPr lang="en-GB" dirty="0" smtClean="0"/>
              <a:t>“It </a:t>
            </a:r>
            <a:r>
              <a:rPr lang="en-GB" dirty="0"/>
              <a:t>was a fun lesson and I can't wait for high school now</a:t>
            </a:r>
            <a:r>
              <a:rPr lang="en-GB" dirty="0" smtClean="0"/>
              <a:t>.”</a:t>
            </a:r>
            <a:endParaRPr lang="en-GB" dirty="0"/>
          </a:p>
          <a:p>
            <a:pPr marL="0" indent="0">
              <a:buNone/>
            </a:pPr>
            <a:r>
              <a:rPr lang="en-GB" dirty="0"/>
              <a:t> </a:t>
            </a:r>
          </a:p>
          <a:p>
            <a:pPr marL="0" indent="0">
              <a:buNone/>
            </a:pPr>
            <a:r>
              <a:rPr lang="en-GB" smtClean="0"/>
              <a:t>“The </a:t>
            </a:r>
            <a:r>
              <a:rPr lang="en-GB" dirty="0"/>
              <a:t>English we did was great fun and very </a:t>
            </a:r>
            <a:r>
              <a:rPr lang="en-GB"/>
              <a:t>engaging</a:t>
            </a:r>
            <a:r>
              <a:rPr lang="en-GB" smtClean="0"/>
              <a:t>.”</a:t>
            </a:r>
            <a:endParaRPr lang="en-GB" dirty="0"/>
          </a:p>
          <a:p>
            <a:pPr marL="0" indent="0">
              <a:buNone/>
            </a:pPr>
            <a:endParaRPr lang="en-GB" dirty="0"/>
          </a:p>
        </p:txBody>
      </p:sp>
    </p:spTree>
    <p:extLst>
      <p:ext uri="{BB962C8B-B14F-4D97-AF65-F5344CB8AC3E}">
        <p14:creationId xmlns:p14="http://schemas.microsoft.com/office/powerpoint/2010/main" xmlns="" val="3111110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xt steps">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39467" y="1285117"/>
            <a:ext cx="7220646" cy="4064805"/>
          </a:xfrm>
          <a:prstGeom prst="rect">
            <a:avLst/>
          </a:prstGeom>
          <a:noFill/>
        </p:spPr>
      </p:pic>
      <p:pic>
        <p:nvPicPr>
          <p:cNvPr id="1028" name="Picture 4" descr="Image result for clock clipart">
            <a:hlinkClick r:id="rId5"/>
          </p:cNvPr>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9135802" y="2608950"/>
            <a:ext cx="2743200" cy="3790950"/>
          </a:xfrm>
          <a:prstGeom prst="rect">
            <a:avLst/>
          </a:prstGeom>
          <a:noFill/>
        </p:spPr>
      </p:pic>
    </p:spTree>
    <p:extLst>
      <p:ext uri="{BB962C8B-B14F-4D97-AF65-F5344CB8AC3E}">
        <p14:creationId xmlns:p14="http://schemas.microsoft.com/office/powerpoint/2010/main" xmlns="" val="3989413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4128333" y="2169600"/>
            <a:ext cx="3935200" cy="2112400"/>
          </a:xfrm>
          <a:prstGeom prst="rect">
            <a:avLst/>
          </a:prstGeom>
        </p:spPr>
        <p:txBody>
          <a:bodyPr vert="horz" lIns="121900" tIns="121900" rIns="121900" bIns="121900" rtlCol="0" anchor="ctr" anchorCtr="0">
            <a:noAutofit/>
          </a:bodyPr>
          <a:lstStyle/>
          <a:p>
            <a:pPr>
              <a:spcBef>
                <a:spcPts val="0"/>
              </a:spcBef>
            </a:pPr>
            <a:r>
              <a:rPr lang="en-GB" sz="4400"/>
              <a:t>Newchurch</a:t>
            </a:r>
            <a:r>
              <a:rPr lang="en-GB" sz="4400" dirty="0"/>
              <a:t>/ CHS English Presentation</a:t>
            </a:r>
          </a:p>
        </p:txBody>
      </p:sp>
      <p:sp>
        <p:nvSpPr>
          <p:cNvPr id="60" name="Shape 60"/>
          <p:cNvSpPr txBox="1">
            <a:spLocks noGrp="1"/>
          </p:cNvSpPr>
          <p:nvPr>
            <p:ph type="subTitle" idx="1"/>
          </p:nvPr>
        </p:nvSpPr>
        <p:spPr>
          <a:xfrm>
            <a:off x="4191816" y="4641007"/>
            <a:ext cx="3935200" cy="935200"/>
          </a:xfrm>
          <a:prstGeom prst="rect">
            <a:avLst/>
          </a:prstGeom>
        </p:spPr>
        <p:txBody>
          <a:bodyPr vert="horz" lIns="121900" tIns="121900" rIns="121900" bIns="121900" rtlCol="0" anchor="b" anchorCtr="0">
            <a:noAutofit/>
          </a:bodyPr>
          <a:lstStyle/>
          <a:p>
            <a:pPr>
              <a:spcBef>
                <a:spcPts val="0"/>
              </a:spcBef>
            </a:pPr>
            <a:r>
              <a:rPr lang="en-GB"/>
              <a:t>By Lois, Gracie, Olivia, Anna, Will, Jack D and Jack B</a:t>
            </a:r>
          </a:p>
        </p:txBody>
      </p:sp>
      <p:pic>
        <p:nvPicPr>
          <p:cNvPr id="61" name="Shape 61" descr="Image result for newchurch cp school"/>
          <p:cNvPicPr preferRelativeResize="0"/>
          <p:nvPr/>
        </p:nvPicPr>
        <p:blipFill>
          <a:blip r:embed="rId3" cstate="print">
            <a:alphaModFix/>
          </a:blip>
          <a:stretch>
            <a:fillRect/>
          </a:stretch>
        </p:blipFill>
        <p:spPr>
          <a:xfrm>
            <a:off x="203200" y="1625184"/>
            <a:ext cx="2774400" cy="3201233"/>
          </a:xfrm>
          <a:prstGeom prst="rect">
            <a:avLst/>
          </a:prstGeom>
          <a:noFill/>
          <a:ln>
            <a:noFill/>
          </a:ln>
        </p:spPr>
      </p:pic>
      <p:pic>
        <p:nvPicPr>
          <p:cNvPr id="62" name="Shape 62" descr="Image result for culcheth high school"/>
          <p:cNvPicPr preferRelativeResize="0"/>
          <p:nvPr/>
        </p:nvPicPr>
        <p:blipFill>
          <a:blip r:embed="rId4" cstate="email">
            <a:alphaModFix/>
            <a:extLst>
              <a:ext uri="{28A0092B-C50C-407E-A947-70E740481C1C}">
                <a14:useLocalDpi xmlns:a14="http://schemas.microsoft.com/office/drawing/2010/main" xmlns=""/>
              </a:ext>
            </a:extLst>
          </a:blip>
          <a:stretch>
            <a:fillRect/>
          </a:stretch>
        </p:blipFill>
        <p:spPr>
          <a:xfrm>
            <a:off x="9119400" y="2041783"/>
            <a:ext cx="2774400" cy="2774400"/>
          </a:xfrm>
          <a:prstGeom prst="rect">
            <a:avLst/>
          </a:prstGeom>
          <a:noFill/>
          <a:ln>
            <a:noFill/>
          </a:ln>
        </p:spPr>
      </p:pic>
    </p:spTree>
    <p:extLst>
      <p:ext uri="{BB962C8B-B14F-4D97-AF65-F5344CB8AC3E}">
        <p14:creationId xmlns:p14="http://schemas.microsoft.com/office/powerpoint/2010/main" xmlns="" val="669768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History clipart">
            <a:hlinkClick r:id="rId3"/>
          </p:cNvPr>
          <p:cNvPicPr>
            <a:picLocks noChangeAspect="1" noChangeArrowheads="1"/>
          </p:cNvPicPr>
          <p:nvPr/>
        </p:nvPicPr>
        <p:blipFill>
          <a:blip r:embed="rId4" cstate="print"/>
          <a:srcRect/>
          <a:stretch>
            <a:fillRect/>
          </a:stretch>
        </p:blipFill>
        <p:spPr bwMode="auto">
          <a:xfrm>
            <a:off x="414882" y="1322696"/>
            <a:ext cx="3667639" cy="3849806"/>
          </a:xfrm>
          <a:prstGeom prst="rect">
            <a:avLst/>
          </a:prstGeom>
          <a:noFill/>
        </p:spPr>
      </p:pic>
      <p:pic>
        <p:nvPicPr>
          <p:cNvPr id="16388" name="Picture 4" descr="Image result for geography clipart">
            <a:hlinkClick r:id="rId5"/>
          </p:cNvPr>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856880" y="1367004"/>
            <a:ext cx="5459767" cy="3204996"/>
          </a:xfrm>
          <a:prstGeom prst="rect">
            <a:avLst/>
          </a:prstGeom>
          <a:noFill/>
        </p:spPr>
      </p:pic>
      <p:pic>
        <p:nvPicPr>
          <p:cNvPr id="16390" name="Picture 6" descr="Image result for french clipart">
            <a:hlinkClick r:id="rId7"/>
          </p:cNvPr>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908710" y="3264042"/>
            <a:ext cx="2150896" cy="2601996"/>
          </a:xfrm>
          <a:prstGeom prst="rect">
            <a:avLst/>
          </a:prstGeom>
          <a:noFill/>
        </p:spPr>
      </p:pic>
    </p:spTree>
    <p:extLst>
      <p:ext uri="{BB962C8B-B14F-4D97-AF65-F5344CB8AC3E}">
        <p14:creationId xmlns:p14="http://schemas.microsoft.com/office/powerpoint/2010/main" xmlns="" val="1802155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questions clipart">
            <a:hlinkClick r:id="rId2"/>
          </p:cNvPr>
          <p:cNvPicPr>
            <a:picLocks noChangeAspect="1" noChangeArrowheads="1"/>
          </p:cNvPicPr>
          <p:nvPr/>
        </p:nvPicPr>
        <p:blipFill>
          <a:blip r:embed="rId3" cstate="print"/>
          <a:srcRect/>
          <a:stretch>
            <a:fillRect/>
          </a:stretch>
        </p:blipFill>
        <p:spPr bwMode="auto">
          <a:xfrm>
            <a:off x="2598525" y="679487"/>
            <a:ext cx="6763840" cy="5127635"/>
          </a:xfrm>
          <a:prstGeom prst="rect">
            <a:avLst/>
          </a:prstGeom>
          <a:noFill/>
        </p:spPr>
      </p:pic>
      <p:sp>
        <p:nvSpPr>
          <p:cNvPr id="5" name="Rectangle 4"/>
          <p:cNvSpPr/>
          <p:nvPr/>
        </p:nvSpPr>
        <p:spPr>
          <a:xfrm>
            <a:off x="3628309" y="5743602"/>
            <a:ext cx="46624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Any Questions?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06190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188720" y="521800"/>
            <a:ext cx="10587680" cy="834800"/>
          </a:xfrm>
          <a:prstGeom prst="rect">
            <a:avLst/>
          </a:prstGeom>
        </p:spPr>
        <p:txBody>
          <a:bodyPr vert="horz" lIns="121900" tIns="121900" rIns="121900" bIns="121900" rtlCol="0" anchor="t" anchorCtr="0">
            <a:noAutofit/>
          </a:bodyPr>
          <a:lstStyle/>
          <a:p>
            <a:r>
              <a:rPr lang="en-GB" u="sng" dirty="0"/>
              <a:t>Structure</a:t>
            </a:r>
          </a:p>
        </p:txBody>
      </p:sp>
      <p:sp>
        <p:nvSpPr>
          <p:cNvPr id="68" name="Shape 68"/>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marL="609585" indent="-304792">
              <a:buChar char="-"/>
            </a:pPr>
            <a:r>
              <a:rPr lang="en-GB"/>
              <a:t>A ‘inferring photo’ activity</a:t>
            </a:r>
          </a:p>
          <a:p>
            <a:pPr marL="609585" indent="-304792">
              <a:buChar char="-"/>
            </a:pPr>
            <a:r>
              <a:rPr lang="en-GB"/>
              <a:t>Understanding what inferring is</a:t>
            </a:r>
          </a:p>
          <a:p>
            <a:pPr marL="609585" indent="-304792">
              <a:buChar char="-"/>
            </a:pPr>
            <a:r>
              <a:rPr lang="en-GB"/>
              <a:t>Explained the PEA technique</a:t>
            </a:r>
          </a:p>
          <a:p>
            <a:pPr marL="609585" indent="-304792">
              <a:buChar char="-"/>
            </a:pPr>
            <a:r>
              <a:rPr lang="en-GB"/>
              <a:t>Read through the first page and a half of ‘The Umbrella Man’</a:t>
            </a:r>
          </a:p>
          <a:p>
            <a:pPr marL="609585" indent="-304792">
              <a:buChar char="-"/>
            </a:pPr>
            <a:r>
              <a:rPr lang="en-GB"/>
              <a:t>Finished the text in their groups with the Y8’s </a:t>
            </a:r>
          </a:p>
          <a:p>
            <a:pPr marL="609585" indent="-304792">
              <a:buChar char="-"/>
            </a:pPr>
            <a:r>
              <a:rPr lang="en-GB"/>
              <a:t>Highlighted key quotes for each character</a:t>
            </a:r>
          </a:p>
          <a:p>
            <a:pPr marL="609585" indent="-304792">
              <a:buChar char="-"/>
            </a:pPr>
            <a:r>
              <a:rPr lang="en-GB"/>
              <a:t>Shared ideas about quotes</a:t>
            </a:r>
          </a:p>
          <a:p>
            <a:pPr marL="609585" indent="-304792">
              <a:buChar char="-"/>
            </a:pPr>
            <a:r>
              <a:rPr lang="en-GB"/>
              <a:t>Simple annotations (terminology, techniques)</a:t>
            </a:r>
          </a:p>
          <a:p>
            <a:pPr marL="609585" indent="-304792">
              <a:buChar char="-"/>
            </a:pPr>
            <a:r>
              <a:rPr lang="en-GB"/>
              <a:t>Started the PEA chains</a:t>
            </a:r>
          </a:p>
          <a:p>
            <a:pPr marL="609585" indent="-304792">
              <a:buChar char="-"/>
            </a:pPr>
            <a:r>
              <a:rPr lang="en-GB"/>
              <a:t>Filled in feedback ‘exit polls’</a:t>
            </a:r>
          </a:p>
        </p:txBody>
      </p:sp>
    </p:spTree>
    <p:extLst>
      <p:ext uri="{BB962C8B-B14F-4D97-AF65-F5344CB8AC3E}">
        <p14:creationId xmlns:p14="http://schemas.microsoft.com/office/powerpoint/2010/main" xmlns="" val="17904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149530" y="521800"/>
            <a:ext cx="10626869" cy="834800"/>
          </a:xfrm>
          <a:prstGeom prst="rect">
            <a:avLst/>
          </a:prstGeom>
        </p:spPr>
        <p:txBody>
          <a:bodyPr vert="horz" lIns="121900" tIns="121900" rIns="121900" bIns="121900" rtlCol="0" anchor="t" anchorCtr="0">
            <a:noAutofit/>
          </a:bodyPr>
          <a:lstStyle/>
          <a:p>
            <a:r>
              <a:rPr lang="en-GB" u="sng" dirty="0"/>
              <a:t>Organisation </a:t>
            </a:r>
          </a:p>
        </p:txBody>
      </p:sp>
      <p:sp>
        <p:nvSpPr>
          <p:cNvPr id="74" name="Shape 74"/>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a:buNone/>
            </a:pPr>
            <a:r>
              <a:rPr lang="en-GB"/>
              <a:t>Before the Year 6 students arrived, the Year 8 pupils were prepared by going through the Powerpoint to create a rough lesson plan.</a:t>
            </a:r>
          </a:p>
          <a:p>
            <a:pPr>
              <a:buNone/>
            </a:pPr>
            <a:r>
              <a:rPr lang="en-GB"/>
              <a:t>This supported the whole group and refined the lesson because it enabled the Year 8s to assist Year 6 suitably. </a:t>
            </a:r>
          </a:p>
          <a:p>
            <a:pPr>
              <a:buNone/>
            </a:pPr>
            <a:endParaRPr b="1"/>
          </a:p>
        </p:txBody>
      </p:sp>
      <p:pic>
        <p:nvPicPr>
          <p:cNvPr id="75" name="Shape 75" descr="image2.jpeg"/>
          <p:cNvPicPr preferRelativeResize="0"/>
          <p:nvPr/>
        </p:nvPicPr>
        <p:blipFill>
          <a:blip r:embed="rId3" cstate="email">
            <a:alphaModFix/>
            <a:extLst>
              <a:ext uri="{28A0092B-C50C-407E-A947-70E740481C1C}">
                <a14:useLocalDpi xmlns:a14="http://schemas.microsoft.com/office/drawing/2010/main" xmlns=""/>
              </a:ext>
            </a:extLst>
          </a:blip>
          <a:stretch>
            <a:fillRect/>
          </a:stretch>
        </p:blipFill>
        <p:spPr>
          <a:xfrm>
            <a:off x="6698966" y="3310199"/>
            <a:ext cx="4577900" cy="3104332"/>
          </a:xfrm>
          <a:prstGeom prst="rect">
            <a:avLst/>
          </a:prstGeom>
          <a:noFill/>
          <a:ln>
            <a:noFill/>
          </a:ln>
        </p:spPr>
      </p:pic>
    </p:spTree>
    <p:extLst>
      <p:ext uri="{BB962C8B-B14F-4D97-AF65-F5344CB8AC3E}">
        <p14:creationId xmlns:p14="http://schemas.microsoft.com/office/powerpoint/2010/main" xmlns="" val="11035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53588" y="521800"/>
            <a:ext cx="10822811" cy="834800"/>
          </a:xfrm>
          <a:prstGeom prst="rect">
            <a:avLst/>
          </a:prstGeom>
        </p:spPr>
        <p:txBody>
          <a:bodyPr vert="horz" lIns="121900" tIns="121900" rIns="121900" bIns="121900" rtlCol="0" anchor="t" anchorCtr="0">
            <a:noAutofit/>
          </a:bodyPr>
          <a:lstStyle/>
          <a:p>
            <a:r>
              <a:rPr lang="en-GB" u="sng" dirty="0"/>
              <a:t>Lesson Delivery</a:t>
            </a:r>
          </a:p>
        </p:txBody>
      </p:sp>
      <p:sp>
        <p:nvSpPr>
          <p:cNvPr id="81" name="Shape 81"/>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a:buNone/>
            </a:pPr>
            <a:r>
              <a:rPr lang="en-GB"/>
              <a:t>-From the beginning, Miss described the lesson through questioning Newchurch pupils,which helped understanding and showed how to challenge their abilities while at Culcheth.</a:t>
            </a:r>
          </a:p>
          <a:p>
            <a:pPr>
              <a:buNone/>
            </a:pPr>
            <a:r>
              <a:rPr lang="en-GB"/>
              <a:t>-During the first half an hour, the lesson was led by Miss, however when activities started, Year 8 scattered themselves around the room to assist and guide the Year 6s.</a:t>
            </a:r>
          </a:p>
          <a:p>
            <a:pPr>
              <a:buNone/>
            </a:pPr>
            <a:endParaRPr/>
          </a:p>
        </p:txBody>
      </p:sp>
      <p:pic>
        <p:nvPicPr>
          <p:cNvPr id="82" name="Shape 82" descr="image1.jpeg"/>
          <p:cNvPicPr preferRelativeResize="0"/>
          <p:nvPr/>
        </p:nvPicPr>
        <p:blipFill>
          <a:blip r:embed="rId3" cstate="email">
            <a:alphaModFix/>
            <a:extLst>
              <a:ext uri="{28A0092B-C50C-407E-A947-70E740481C1C}">
                <a14:useLocalDpi xmlns:a14="http://schemas.microsoft.com/office/drawing/2010/main" xmlns=""/>
              </a:ext>
            </a:extLst>
          </a:blip>
          <a:stretch>
            <a:fillRect/>
          </a:stretch>
        </p:blipFill>
        <p:spPr>
          <a:xfrm>
            <a:off x="1568001" y="4023334"/>
            <a:ext cx="3817065" cy="2597100"/>
          </a:xfrm>
          <a:prstGeom prst="rect">
            <a:avLst/>
          </a:prstGeom>
          <a:noFill/>
          <a:ln>
            <a:noFill/>
          </a:ln>
        </p:spPr>
      </p:pic>
      <p:pic>
        <p:nvPicPr>
          <p:cNvPr id="83" name="Shape 83" descr="image5.jpeg"/>
          <p:cNvPicPr preferRelativeResize="0"/>
          <p:nvPr/>
        </p:nvPicPr>
        <p:blipFill>
          <a:blip r:embed="rId4" cstate="email">
            <a:alphaModFix/>
            <a:extLst>
              <a:ext uri="{28A0092B-C50C-407E-A947-70E740481C1C}">
                <a14:useLocalDpi xmlns:a14="http://schemas.microsoft.com/office/drawing/2010/main" xmlns=""/>
              </a:ext>
            </a:extLst>
          </a:blip>
          <a:stretch>
            <a:fillRect/>
          </a:stretch>
        </p:blipFill>
        <p:spPr>
          <a:xfrm>
            <a:off x="7805018" y="4023334"/>
            <a:ext cx="1947847" cy="2597100"/>
          </a:xfrm>
          <a:prstGeom prst="rect">
            <a:avLst/>
          </a:prstGeom>
          <a:noFill/>
          <a:ln>
            <a:noFill/>
          </a:ln>
        </p:spPr>
      </p:pic>
    </p:spTree>
    <p:extLst>
      <p:ext uri="{BB962C8B-B14F-4D97-AF65-F5344CB8AC3E}">
        <p14:creationId xmlns:p14="http://schemas.microsoft.com/office/powerpoint/2010/main" xmlns="" val="255210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2932</Words>
  <Application>Microsoft Office PowerPoint</Application>
  <PresentationFormat>Custom</PresentationFormat>
  <Paragraphs>202</Paragraphs>
  <Slides>61</Slides>
  <Notes>19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Newchurch to Culcheth Transition Project 2017</vt:lpstr>
      <vt:lpstr>Aims</vt:lpstr>
      <vt:lpstr>Success Criteria</vt:lpstr>
      <vt:lpstr>Project Outline</vt:lpstr>
      <vt:lpstr>English</vt:lpstr>
      <vt:lpstr>Newchurch/ CHS English Presentation</vt:lpstr>
      <vt:lpstr>Structure</vt:lpstr>
      <vt:lpstr>Organisation </vt:lpstr>
      <vt:lpstr>Lesson Delivery</vt:lpstr>
      <vt:lpstr>Modelling and Explaining</vt:lpstr>
      <vt:lpstr>Group and Independent Work</vt:lpstr>
      <vt:lpstr>Examples of Independent and Group Work:</vt:lpstr>
      <vt:lpstr>Exit Polls</vt:lpstr>
      <vt:lpstr>Slide 14</vt:lpstr>
      <vt:lpstr>End result...</vt:lpstr>
      <vt:lpstr>Slide 16</vt:lpstr>
      <vt:lpstr>Maths</vt:lpstr>
      <vt:lpstr>Theme: Maps</vt:lpstr>
      <vt:lpstr>Starter: Networks and nodes</vt:lpstr>
      <vt:lpstr>Slide 20</vt:lpstr>
      <vt:lpstr>Slide 21</vt:lpstr>
      <vt:lpstr>Digimaps</vt:lpstr>
      <vt:lpstr>Slide 23</vt:lpstr>
      <vt:lpstr>Slide 24</vt:lpstr>
      <vt:lpstr>Tube Map</vt:lpstr>
      <vt:lpstr>Slide 26</vt:lpstr>
      <vt:lpstr>Slide 27</vt:lpstr>
      <vt:lpstr>Slide 28</vt:lpstr>
      <vt:lpstr>Clinometers</vt:lpstr>
      <vt:lpstr>Clinometers</vt:lpstr>
      <vt:lpstr>Slide 31</vt:lpstr>
      <vt:lpstr>Slide 32</vt:lpstr>
      <vt:lpstr>Slide 33</vt:lpstr>
      <vt:lpstr>Digimaps 2</vt:lpstr>
      <vt:lpstr>Slide 35</vt:lpstr>
      <vt:lpstr>Slide 36</vt:lpstr>
      <vt:lpstr>Trigonometry</vt:lpstr>
      <vt:lpstr>Slide 38</vt:lpstr>
      <vt:lpstr>Scale</vt:lpstr>
      <vt:lpstr>Slide 40</vt:lpstr>
      <vt:lpstr>Slide 41</vt:lpstr>
      <vt:lpstr>Slide 42</vt:lpstr>
      <vt:lpstr>Pupil Conferencing</vt:lpstr>
      <vt:lpstr>Reflections</vt:lpstr>
      <vt:lpstr>Science</vt:lpstr>
      <vt:lpstr>Science Transition Project</vt:lpstr>
      <vt:lpstr>Slide 47</vt:lpstr>
      <vt:lpstr>Planning Meetings </vt:lpstr>
      <vt:lpstr>Pupil Voice </vt:lpstr>
      <vt:lpstr>Our Aim</vt:lpstr>
      <vt:lpstr>Slide 51</vt:lpstr>
      <vt:lpstr>Photos of the week </vt:lpstr>
      <vt:lpstr>Slide 53</vt:lpstr>
      <vt:lpstr>Slide 54</vt:lpstr>
      <vt:lpstr>Slide 55</vt:lpstr>
      <vt:lpstr>Pupil Voice </vt:lpstr>
      <vt:lpstr>Teacher Feedback </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Dugdale</dc:creator>
  <cp:lastModifiedBy>Mrs Narraway</cp:lastModifiedBy>
  <cp:revision>15</cp:revision>
  <dcterms:created xsi:type="dcterms:W3CDTF">2016-09-09T08:13:43Z</dcterms:created>
  <dcterms:modified xsi:type="dcterms:W3CDTF">2017-09-07T20:21:43Z</dcterms:modified>
</cp:coreProperties>
</file>