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1" r:id="rId4"/>
    <p:sldId id="264" r:id="rId5"/>
    <p:sldId id="308" r:id="rId6"/>
    <p:sldId id="259" r:id="rId7"/>
    <p:sldId id="260" r:id="rId8"/>
    <p:sldId id="262" r:id="rId9"/>
    <p:sldId id="263" r:id="rId10"/>
    <p:sldId id="309" r:id="rId11"/>
    <p:sldId id="267" r:id="rId12"/>
    <p:sldId id="268" r:id="rId13"/>
    <p:sldId id="269" r:id="rId14"/>
    <p:sldId id="270" r:id="rId15"/>
    <p:sldId id="271" r:id="rId16"/>
    <p:sldId id="272" r:id="rId17"/>
    <p:sldId id="273" r:id="rId18"/>
    <p:sldId id="274" r:id="rId19"/>
    <p:sldId id="275" r:id="rId20"/>
    <p:sldId id="276" r:id="rId21"/>
    <p:sldId id="279" r:id="rId22"/>
    <p:sldId id="280" r:id="rId23"/>
    <p:sldId id="282" r:id="rId24"/>
    <p:sldId id="284" r:id="rId25"/>
    <p:sldId id="283" r:id="rId26"/>
    <p:sldId id="285" r:id="rId27"/>
    <p:sldId id="286" r:id="rId28"/>
    <p:sldId id="287" r:id="rId29"/>
    <p:sldId id="289" r:id="rId30"/>
    <p:sldId id="293" r:id="rId31"/>
    <p:sldId id="297" r:id="rId32"/>
    <p:sldId id="265" r:id="rId33"/>
    <p:sldId id="299" r:id="rId34"/>
    <p:sldId id="303" r:id="rId35"/>
    <p:sldId id="304" r:id="rId36"/>
    <p:sldId id="307" r:id="rId37"/>
    <p:sldId id="301" r:id="rId38"/>
    <p:sldId id="300" r:id="rId39"/>
    <p:sldId id="302" r:id="rId40"/>
    <p:sldId id="305" r:id="rId41"/>
    <p:sldId id="306"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66" d="100"/>
          <a:sy n="66" d="100"/>
        </p:scale>
        <p:origin x="900" y="2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11/6/2016</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http://www.astro.umd.edu/~jph/door.jpg"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3792" y="2404534"/>
            <a:ext cx="9182635" cy="1646302"/>
          </a:xfrm>
        </p:spPr>
        <p:txBody>
          <a:bodyPr/>
          <a:lstStyle/>
          <a:p>
            <a:r>
              <a:rPr lang="en-GB" dirty="0" smtClean="0"/>
              <a:t>Mathematic Workshop 2016</a:t>
            </a:r>
            <a:br>
              <a:rPr lang="en-GB" dirty="0" smtClean="0"/>
            </a:br>
            <a:r>
              <a:rPr lang="en-GB" dirty="0" smtClean="0"/>
              <a:t>Arithmetic and Reasoning</a:t>
            </a:r>
            <a:br>
              <a:rPr lang="en-GB" dirty="0" smtClean="0"/>
            </a:br>
            <a:r>
              <a:rPr lang="en-GB" dirty="0" smtClean="0"/>
              <a:t>Key Stage One</a:t>
            </a:r>
            <a:endParaRPr lang="en-GB" dirty="0"/>
          </a:p>
        </p:txBody>
      </p:sp>
      <p:pic>
        <p:nvPicPr>
          <p:cNvPr id="4" name="Picture 3"/>
          <p:cNvPicPr>
            <a:picLocks noChangeAspect="1"/>
          </p:cNvPicPr>
          <p:nvPr/>
        </p:nvPicPr>
        <p:blipFill rotWithShape="1">
          <a:blip r:embed="rId2"/>
          <a:srcRect l="47789" t="34639" r="32711" b="30502"/>
          <a:stretch/>
        </p:blipFill>
        <p:spPr>
          <a:xfrm>
            <a:off x="188682" y="4878840"/>
            <a:ext cx="1983347" cy="1993414"/>
          </a:xfrm>
          <a:prstGeom prst="rect">
            <a:avLst/>
          </a:prstGeom>
        </p:spPr>
      </p:pic>
    </p:spTree>
    <p:extLst>
      <p:ext uri="{BB962C8B-B14F-4D97-AF65-F5344CB8AC3E}">
        <p14:creationId xmlns:p14="http://schemas.microsoft.com/office/powerpoint/2010/main" val="14889349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concrete pictorial abstra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0"/>
            <a:ext cx="8106909" cy="289083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concrete pictorial abstra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6654" y="3043238"/>
            <a:ext cx="4984750" cy="3636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4325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7789" t="34639" r="32711" b="30502"/>
          <a:stretch/>
        </p:blipFill>
        <p:spPr>
          <a:xfrm>
            <a:off x="11146968" y="5807664"/>
            <a:ext cx="1045032" cy="1050336"/>
          </a:xfrm>
          <a:prstGeom prst="rect">
            <a:avLst/>
          </a:prstGeom>
        </p:spPr>
      </p:pic>
      <p:sp>
        <p:nvSpPr>
          <p:cNvPr id="4" name="Title 1"/>
          <p:cNvSpPr txBox="1">
            <a:spLocks/>
          </p:cNvSpPr>
          <p:nvPr/>
        </p:nvSpPr>
        <p:spPr>
          <a:xfrm>
            <a:off x="172792" y="213784"/>
            <a:ext cx="9466508" cy="1646302"/>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smtClean="0"/>
              <a:t>Early Years and Key Stage One</a:t>
            </a:r>
          </a:p>
          <a:p>
            <a:pPr lvl="1"/>
            <a:endParaRPr lang="en-GB" dirty="0" smtClean="0"/>
          </a:p>
          <a:p>
            <a:pPr lvl="1"/>
            <a:endParaRPr lang="en-GB" dirty="0"/>
          </a:p>
          <a:p>
            <a:pPr lvl="1"/>
            <a:endParaRPr lang="en-GB" dirty="0" smtClean="0"/>
          </a:p>
          <a:p>
            <a:pPr lvl="1"/>
            <a:endParaRPr lang="en-GB" dirty="0"/>
          </a:p>
          <a:p>
            <a:pPr lvl="1"/>
            <a:endParaRPr lang="en-GB" dirty="0" smtClean="0"/>
          </a:p>
          <a:p>
            <a:pPr lvl="1"/>
            <a:endParaRPr lang="en-GB" dirty="0"/>
          </a:p>
          <a:p>
            <a:pPr lvl="1"/>
            <a:endParaRPr lang="en-GB" dirty="0" smtClean="0"/>
          </a:p>
          <a:p>
            <a:pPr lvl="1"/>
            <a:endParaRPr lang="en-GB" dirty="0"/>
          </a:p>
          <a:p>
            <a:pPr lvl="1"/>
            <a:r>
              <a:rPr lang="en-GB" dirty="0" smtClean="0"/>
              <a:t>The focus is on mental arithmetic using concrete and pictorial forms. These practical activities will give children a sense of number e.g. the ‘nine-ness’ of nine. </a:t>
            </a:r>
            <a:endParaRPr lang="en-GB" dirty="0"/>
          </a:p>
        </p:txBody>
      </p:sp>
      <p:pic>
        <p:nvPicPr>
          <p:cNvPr id="5" name="Picture 4"/>
          <p:cNvPicPr>
            <a:picLocks noChangeAspect="1"/>
          </p:cNvPicPr>
          <p:nvPr/>
        </p:nvPicPr>
        <p:blipFill rotWithShape="1">
          <a:blip r:embed="rId3"/>
          <a:srcRect l="42093" t="65512" r="42534" b="17040"/>
          <a:stretch/>
        </p:blipFill>
        <p:spPr>
          <a:xfrm>
            <a:off x="406840" y="1171488"/>
            <a:ext cx="2000251" cy="1276351"/>
          </a:xfrm>
          <a:prstGeom prst="rect">
            <a:avLst/>
          </a:prstGeom>
        </p:spPr>
      </p:pic>
      <p:pic>
        <p:nvPicPr>
          <p:cNvPr id="6" name="Picture 5"/>
          <p:cNvPicPr>
            <a:picLocks noChangeAspect="1"/>
          </p:cNvPicPr>
          <p:nvPr/>
        </p:nvPicPr>
        <p:blipFill rotWithShape="1">
          <a:blip r:embed="rId3"/>
          <a:srcRect l="21157" t="59002" r="65081" b="26675"/>
          <a:stretch/>
        </p:blipFill>
        <p:spPr>
          <a:xfrm>
            <a:off x="7689391" y="1285789"/>
            <a:ext cx="1790701" cy="1047750"/>
          </a:xfrm>
          <a:prstGeom prst="rect">
            <a:avLst/>
          </a:prstGeom>
        </p:spPr>
      </p:pic>
      <p:pic>
        <p:nvPicPr>
          <p:cNvPr id="7" name="Picture 6"/>
          <p:cNvPicPr>
            <a:picLocks noChangeAspect="1"/>
          </p:cNvPicPr>
          <p:nvPr/>
        </p:nvPicPr>
        <p:blipFill rotWithShape="1">
          <a:blip r:embed="rId3"/>
          <a:srcRect l="57467" t="23585" r="31845" b="56102"/>
          <a:stretch/>
        </p:blipFill>
        <p:spPr>
          <a:xfrm>
            <a:off x="1233483" y="4846931"/>
            <a:ext cx="1390651" cy="1485901"/>
          </a:xfrm>
          <a:prstGeom prst="rect">
            <a:avLst/>
          </a:prstGeom>
        </p:spPr>
      </p:pic>
      <p:pic>
        <p:nvPicPr>
          <p:cNvPr id="8" name="Picture 7"/>
          <p:cNvPicPr>
            <a:picLocks noChangeAspect="1"/>
          </p:cNvPicPr>
          <p:nvPr/>
        </p:nvPicPr>
        <p:blipFill rotWithShape="1">
          <a:blip r:embed="rId3"/>
          <a:srcRect l="67423" t="52752" r="18960" b="25113"/>
          <a:stretch/>
        </p:blipFill>
        <p:spPr>
          <a:xfrm>
            <a:off x="7494094" y="4846931"/>
            <a:ext cx="1771651" cy="1619250"/>
          </a:xfrm>
          <a:prstGeom prst="rect">
            <a:avLst/>
          </a:prstGeom>
        </p:spPr>
      </p:pic>
      <p:pic>
        <p:nvPicPr>
          <p:cNvPr id="9" name="Picture 8"/>
          <p:cNvPicPr>
            <a:picLocks noChangeAspect="1"/>
          </p:cNvPicPr>
          <p:nvPr/>
        </p:nvPicPr>
        <p:blipFill rotWithShape="1">
          <a:blip r:embed="rId3"/>
          <a:srcRect l="4026" t="67075" r="87189" b="12092"/>
          <a:stretch/>
        </p:blipFill>
        <p:spPr>
          <a:xfrm>
            <a:off x="3597027" y="3826463"/>
            <a:ext cx="1142999" cy="1524000"/>
          </a:xfrm>
          <a:prstGeom prst="rect">
            <a:avLst/>
          </a:prstGeom>
        </p:spPr>
      </p:pic>
      <p:pic>
        <p:nvPicPr>
          <p:cNvPr id="10" name="Picture 9"/>
          <p:cNvPicPr>
            <a:picLocks noChangeAspect="1"/>
          </p:cNvPicPr>
          <p:nvPr/>
        </p:nvPicPr>
        <p:blipFill rotWithShape="1">
          <a:blip r:embed="rId3"/>
          <a:srcRect l="16910" t="21241" r="72256" b="58707"/>
          <a:stretch/>
        </p:blipFill>
        <p:spPr>
          <a:xfrm>
            <a:off x="5412210" y="3826463"/>
            <a:ext cx="1409700" cy="1466850"/>
          </a:xfrm>
          <a:prstGeom prst="rect">
            <a:avLst/>
          </a:prstGeom>
        </p:spPr>
      </p:pic>
      <p:pic>
        <p:nvPicPr>
          <p:cNvPr id="2050" name="Picture 2" descr="Image result for abacu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8527" y="964886"/>
            <a:ext cx="2095500" cy="1790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53311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7789" t="34639" r="32711" b="30502"/>
          <a:stretch/>
        </p:blipFill>
        <p:spPr>
          <a:xfrm>
            <a:off x="11146968" y="5807664"/>
            <a:ext cx="1045032" cy="1050336"/>
          </a:xfrm>
          <a:prstGeom prst="rect">
            <a:avLst/>
          </a:prstGeom>
        </p:spPr>
      </p:pic>
      <p:pic>
        <p:nvPicPr>
          <p:cNvPr id="4" name="Picture 3"/>
          <p:cNvPicPr>
            <a:picLocks noChangeAspect="1"/>
          </p:cNvPicPr>
          <p:nvPr/>
        </p:nvPicPr>
        <p:blipFill rotWithShape="1">
          <a:blip r:embed="rId3"/>
          <a:srcRect l="8711" t="30469" r="21450" b="22917"/>
          <a:stretch/>
        </p:blipFill>
        <p:spPr>
          <a:xfrm>
            <a:off x="609599" y="1699260"/>
            <a:ext cx="9086851" cy="3409950"/>
          </a:xfrm>
          <a:prstGeom prst="rect">
            <a:avLst/>
          </a:prstGeom>
        </p:spPr>
      </p:pic>
      <p:pic>
        <p:nvPicPr>
          <p:cNvPr id="5" name="Picture 4"/>
          <p:cNvPicPr>
            <a:picLocks noChangeAspect="1"/>
          </p:cNvPicPr>
          <p:nvPr/>
        </p:nvPicPr>
        <p:blipFill rotWithShape="1">
          <a:blip r:embed="rId3"/>
          <a:srcRect l="13983" t="13541" r="29355" b="9114"/>
          <a:stretch/>
        </p:blipFill>
        <p:spPr>
          <a:xfrm>
            <a:off x="1295399" y="457200"/>
            <a:ext cx="7372351" cy="5657850"/>
          </a:xfrm>
          <a:prstGeom prst="rect">
            <a:avLst/>
          </a:prstGeom>
        </p:spPr>
      </p:pic>
      <p:pic>
        <p:nvPicPr>
          <p:cNvPr id="6" name="Picture 5"/>
          <p:cNvPicPr>
            <a:picLocks noChangeAspect="1"/>
          </p:cNvPicPr>
          <p:nvPr/>
        </p:nvPicPr>
        <p:blipFill rotWithShape="1">
          <a:blip r:embed="rId3"/>
          <a:srcRect l="6369" t="46615" r="68741" b="11458"/>
          <a:stretch/>
        </p:blipFill>
        <p:spPr>
          <a:xfrm>
            <a:off x="304800" y="2876550"/>
            <a:ext cx="3238500" cy="3067050"/>
          </a:xfrm>
          <a:prstGeom prst="rect">
            <a:avLst/>
          </a:prstGeom>
        </p:spPr>
      </p:pic>
    </p:spTree>
    <p:extLst>
      <p:ext uri="{BB962C8B-B14F-4D97-AF65-F5344CB8AC3E}">
        <p14:creationId xmlns:p14="http://schemas.microsoft.com/office/powerpoint/2010/main" val="15776197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7789" t="34639" r="32711" b="30502"/>
          <a:stretch/>
        </p:blipFill>
        <p:spPr>
          <a:xfrm>
            <a:off x="11146968" y="5807664"/>
            <a:ext cx="1045032" cy="1050336"/>
          </a:xfrm>
          <a:prstGeom prst="rect">
            <a:avLst/>
          </a:prstGeom>
        </p:spPr>
      </p:pic>
      <p:pic>
        <p:nvPicPr>
          <p:cNvPr id="8" name="Picture 7"/>
          <p:cNvPicPr>
            <a:picLocks noChangeAspect="1"/>
          </p:cNvPicPr>
          <p:nvPr/>
        </p:nvPicPr>
        <p:blipFill rotWithShape="1">
          <a:blip r:embed="rId3"/>
          <a:srcRect l="13298" t="19792" r="30814" b="10368"/>
          <a:stretch/>
        </p:blipFill>
        <p:spPr>
          <a:xfrm>
            <a:off x="1662339" y="583223"/>
            <a:ext cx="7271657" cy="5109029"/>
          </a:xfrm>
          <a:prstGeom prst="rect">
            <a:avLst/>
          </a:prstGeom>
        </p:spPr>
      </p:pic>
      <p:pic>
        <p:nvPicPr>
          <p:cNvPr id="9" name="Picture 8"/>
          <p:cNvPicPr>
            <a:picLocks noChangeAspect="1"/>
          </p:cNvPicPr>
          <p:nvPr/>
        </p:nvPicPr>
        <p:blipFill rotWithShape="1">
          <a:blip r:embed="rId3"/>
          <a:srcRect l="5100" t="31002" r="29865" b="27927"/>
          <a:stretch/>
        </p:blipFill>
        <p:spPr>
          <a:xfrm>
            <a:off x="605176" y="1389741"/>
            <a:ext cx="8461828" cy="3004457"/>
          </a:xfrm>
          <a:prstGeom prst="rect">
            <a:avLst/>
          </a:prstGeom>
        </p:spPr>
      </p:pic>
      <p:pic>
        <p:nvPicPr>
          <p:cNvPr id="7" name="Picture 6"/>
          <p:cNvPicPr>
            <a:picLocks noChangeAspect="1"/>
          </p:cNvPicPr>
          <p:nvPr/>
        </p:nvPicPr>
        <p:blipFill rotWithShape="1">
          <a:blip r:embed="rId3"/>
          <a:srcRect l="7332" t="47073" r="66676" b="18601"/>
          <a:stretch/>
        </p:blipFill>
        <p:spPr>
          <a:xfrm>
            <a:off x="1007152" y="2574823"/>
            <a:ext cx="3381830" cy="2510971"/>
          </a:xfrm>
          <a:prstGeom prst="rect">
            <a:avLst/>
          </a:prstGeom>
        </p:spPr>
      </p:pic>
    </p:spTree>
    <p:extLst>
      <p:ext uri="{BB962C8B-B14F-4D97-AF65-F5344CB8AC3E}">
        <p14:creationId xmlns:p14="http://schemas.microsoft.com/office/powerpoint/2010/main" val="20097978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7789" t="34639" r="32711" b="30502"/>
          <a:stretch/>
        </p:blipFill>
        <p:spPr>
          <a:xfrm>
            <a:off x="11146968" y="5807664"/>
            <a:ext cx="1045032" cy="1050336"/>
          </a:xfrm>
          <a:prstGeom prst="rect">
            <a:avLst/>
          </a:prstGeom>
        </p:spPr>
      </p:pic>
      <p:pic>
        <p:nvPicPr>
          <p:cNvPr id="5" name="Picture 4"/>
          <p:cNvPicPr>
            <a:picLocks noChangeAspect="1"/>
          </p:cNvPicPr>
          <p:nvPr/>
        </p:nvPicPr>
        <p:blipFill rotWithShape="1">
          <a:blip r:embed="rId3"/>
          <a:srcRect l="14191" t="14385" r="23312" b="27282"/>
          <a:stretch/>
        </p:blipFill>
        <p:spPr>
          <a:xfrm>
            <a:off x="1089593" y="772426"/>
            <a:ext cx="8131683" cy="4267200"/>
          </a:xfrm>
          <a:prstGeom prst="rect">
            <a:avLst/>
          </a:prstGeom>
        </p:spPr>
      </p:pic>
      <p:pic>
        <p:nvPicPr>
          <p:cNvPr id="4" name="Picture 3"/>
          <p:cNvPicPr>
            <a:picLocks noChangeAspect="1"/>
          </p:cNvPicPr>
          <p:nvPr/>
        </p:nvPicPr>
        <p:blipFill rotWithShape="1">
          <a:blip r:embed="rId3"/>
          <a:srcRect l="9232" t="30953" r="31761" b="11707"/>
          <a:stretch/>
        </p:blipFill>
        <p:spPr>
          <a:xfrm>
            <a:off x="437884" y="1983656"/>
            <a:ext cx="7677450" cy="4194629"/>
          </a:xfrm>
          <a:prstGeom prst="rect">
            <a:avLst/>
          </a:prstGeom>
        </p:spPr>
      </p:pic>
    </p:spTree>
    <p:extLst>
      <p:ext uri="{BB962C8B-B14F-4D97-AF65-F5344CB8AC3E}">
        <p14:creationId xmlns:p14="http://schemas.microsoft.com/office/powerpoint/2010/main" val="9259041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7789" t="34639" r="32711" b="30502"/>
          <a:stretch/>
        </p:blipFill>
        <p:spPr>
          <a:xfrm>
            <a:off x="11146968" y="5807664"/>
            <a:ext cx="1045032" cy="1050336"/>
          </a:xfrm>
          <a:prstGeom prst="rect">
            <a:avLst/>
          </a:prstGeom>
        </p:spPr>
      </p:pic>
      <p:pic>
        <p:nvPicPr>
          <p:cNvPr id="3" name="Picture 2"/>
          <p:cNvPicPr>
            <a:picLocks noChangeAspect="1"/>
          </p:cNvPicPr>
          <p:nvPr/>
        </p:nvPicPr>
        <p:blipFill rotWithShape="1">
          <a:blip r:embed="rId3"/>
          <a:srcRect l="6611" t="31567" r="30138" b="24163"/>
          <a:stretch/>
        </p:blipFill>
        <p:spPr>
          <a:xfrm>
            <a:off x="192995" y="1926044"/>
            <a:ext cx="8229600" cy="3238384"/>
          </a:xfrm>
          <a:prstGeom prst="rect">
            <a:avLst/>
          </a:prstGeom>
        </p:spPr>
      </p:pic>
      <p:pic>
        <p:nvPicPr>
          <p:cNvPr id="4" name="Picture 3"/>
          <p:cNvPicPr>
            <a:picLocks noChangeAspect="1"/>
          </p:cNvPicPr>
          <p:nvPr/>
        </p:nvPicPr>
        <p:blipFill rotWithShape="1">
          <a:blip r:embed="rId3"/>
          <a:srcRect l="14053" t="20937" r="20188" b="26070"/>
          <a:stretch/>
        </p:blipFill>
        <p:spPr>
          <a:xfrm>
            <a:off x="1154618" y="1159099"/>
            <a:ext cx="8556055" cy="3876514"/>
          </a:xfrm>
          <a:prstGeom prst="rect">
            <a:avLst/>
          </a:prstGeom>
        </p:spPr>
      </p:pic>
    </p:spTree>
    <p:extLst>
      <p:ext uri="{BB962C8B-B14F-4D97-AF65-F5344CB8AC3E}">
        <p14:creationId xmlns:p14="http://schemas.microsoft.com/office/powerpoint/2010/main" val="13097605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7789" t="34639" r="32711" b="30502"/>
          <a:stretch/>
        </p:blipFill>
        <p:spPr>
          <a:xfrm>
            <a:off x="11146968" y="5807664"/>
            <a:ext cx="1045032" cy="1050336"/>
          </a:xfrm>
          <a:prstGeom prst="rect">
            <a:avLst/>
          </a:prstGeom>
        </p:spPr>
      </p:pic>
      <p:sp>
        <p:nvSpPr>
          <p:cNvPr id="5" name="Title 1"/>
          <p:cNvSpPr txBox="1">
            <a:spLocks/>
          </p:cNvSpPr>
          <p:nvPr/>
        </p:nvSpPr>
        <p:spPr>
          <a:xfrm>
            <a:off x="237857" y="220598"/>
            <a:ext cx="9182635" cy="731902"/>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smtClean="0"/>
              <a:t>Preconception and Misconception</a:t>
            </a:r>
            <a:endParaRPr lang="en-GB" dirty="0"/>
          </a:p>
          <a:p>
            <a:endParaRPr lang="en-GB" dirty="0" smtClean="0"/>
          </a:p>
          <a:p>
            <a:pPr lvl="1"/>
            <a:r>
              <a:rPr lang="en-GB" dirty="0" smtClean="0">
                <a:solidFill>
                  <a:srgbClr val="0070C0"/>
                </a:solidFill>
              </a:rPr>
              <a:t>‘Don’t worry…I was never very good at maths either’</a:t>
            </a:r>
          </a:p>
          <a:p>
            <a:pPr lvl="1"/>
            <a:endParaRPr lang="en-GB" dirty="0" smtClean="0">
              <a:solidFill>
                <a:srgbClr val="0070C0"/>
              </a:solidFill>
            </a:endParaRPr>
          </a:p>
          <a:p>
            <a:pPr lvl="1"/>
            <a:r>
              <a:rPr lang="en-GB" dirty="0" smtClean="0">
                <a:solidFill>
                  <a:srgbClr val="0070C0"/>
                </a:solidFill>
              </a:rPr>
              <a:t>‘The maths they learn now won’t be needed when they finish school anyway.’</a:t>
            </a:r>
          </a:p>
          <a:p>
            <a:pPr lvl="1"/>
            <a:endParaRPr lang="en-GB" dirty="0" smtClean="0">
              <a:solidFill>
                <a:srgbClr val="0070C0"/>
              </a:solidFill>
            </a:endParaRPr>
          </a:p>
          <a:p>
            <a:pPr lvl="1"/>
            <a:r>
              <a:rPr lang="en-GB" dirty="0" smtClean="0">
                <a:solidFill>
                  <a:srgbClr val="0070C0"/>
                </a:solidFill>
              </a:rPr>
              <a:t>‘We weren’t taught it like that and our maths is ok.’</a:t>
            </a:r>
          </a:p>
          <a:p>
            <a:pPr lvl="1"/>
            <a:endParaRPr lang="en-GB" dirty="0" smtClean="0">
              <a:solidFill>
                <a:srgbClr val="0070C0"/>
              </a:solidFill>
            </a:endParaRPr>
          </a:p>
          <a:p>
            <a:pPr lvl="1"/>
            <a:r>
              <a:rPr lang="en-GB" dirty="0" smtClean="0">
                <a:solidFill>
                  <a:srgbClr val="0070C0"/>
                </a:solidFill>
              </a:rPr>
              <a:t>‘Why would an </a:t>
            </a:r>
            <a:r>
              <a:rPr lang="en-GB" i="1" dirty="0" smtClean="0">
                <a:solidFill>
                  <a:srgbClr val="0070C0"/>
                </a:solidFill>
              </a:rPr>
              <a:t>n</a:t>
            </a:r>
            <a:r>
              <a:rPr lang="en-GB" dirty="0" smtClean="0">
                <a:solidFill>
                  <a:srgbClr val="0070C0"/>
                </a:solidFill>
              </a:rPr>
              <a:t> year old need to know that?’</a:t>
            </a:r>
          </a:p>
          <a:p>
            <a:pPr lvl="1"/>
            <a:endParaRPr lang="en-GB" dirty="0" smtClean="0">
              <a:solidFill>
                <a:srgbClr val="0070C0"/>
              </a:solidFill>
            </a:endParaRPr>
          </a:p>
          <a:p>
            <a:pPr lvl="1"/>
            <a:r>
              <a:rPr lang="en-GB" dirty="0" smtClean="0">
                <a:solidFill>
                  <a:srgbClr val="0070C0"/>
                </a:solidFill>
              </a:rPr>
              <a:t>‘Why is knowing what a tetrahedron is useful?’</a:t>
            </a:r>
          </a:p>
          <a:p>
            <a:pPr lvl="1"/>
            <a:endParaRPr lang="en-GB" dirty="0" smtClean="0">
              <a:solidFill>
                <a:srgbClr val="0070C0"/>
              </a:solidFill>
            </a:endParaRPr>
          </a:p>
          <a:p>
            <a:pPr lvl="1"/>
            <a:r>
              <a:rPr lang="en-GB" dirty="0" smtClean="0">
                <a:solidFill>
                  <a:srgbClr val="0070C0"/>
                </a:solidFill>
              </a:rPr>
              <a:t>‘I want to help with homework but they do it differently.’</a:t>
            </a:r>
          </a:p>
          <a:p>
            <a:pPr lvl="1"/>
            <a:endParaRPr lang="en-GB" dirty="0" smtClean="0">
              <a:solidFill>
                <a:srgbClr val="0070C0"/>
              </a:solidFill>
            </a:endParaRPr>
          </a:p>
          <a:p>
            <a:pPr lvl="1"/>
            <a:r>
              <a:rPr lang="en-GB" dirty="0" smtClean="0">
                <a:solidFill>
                  <a:srgbClr val="0070C0"/>
                </a:solidFill>
              </a:rPr>
              <a:t>‘I don’t want to confuse them.’</a:t>
            </a:r>
          </a:p>
          <a:p>
            <a:pPr lvl="1"/>
            <a:endParaRPr lang="en-GB" dirty="0" smtClean="0">
              <a:solidFill>
                <a:srgbClr val="0070C0"/>
              </a:solidFill>
            </a:endParaRPr>
          </a:p>
          <a:p>
            <a:pPr lvl="1"/>
            <a:r>
              <a:rPr lang="en-GB" dirty="0" smtClean="0">
                <a:solidFill>
                  <a:srgbClr val="0070C0"/>
                </a:solidFill>
              </a:rPr>
              <a:t>‘I just don’t feel confident with maths.’</a:t>
            </a:r>
          </a:p>
          <a:p>
            <a:pPr lvl="1"/>
            <a:endParaRPr lang="en-GB" dirty="0">
              <a:solidFill>
                <a:srgbClr val="0070C0"/>
              </a:solidFill>
            </a:endParaRPr>
          </a:p>
        </p:txBody>
      </p:sp>
      <p:pic>
        <p:nvPicPr>
          <p:cNvPr id="7" name="Picture 6"/>
          <p:cNvPicPr>
            <a:picLocks noChangeAspect="1"/>
          </p:cNvPicPr>
          <p:nvPr/>
        </p:nvPicPr>
        <p:blipFill rotWithShape="1">
          <a:blip r:embed="rId3"/>
          <a:srcRect b="4737"/>
          <a:stretch/>
        </p:blipFill>
        <p:spPr>
          <a:xfrm>
            <a:off x="4969796" y="4561858"/>
            <a:ext cx="2811096" cy="2296142"/>
          </a:xfrm>
          <a:prstGeom prst="rect">
            <a:avLst/>
          </a:prstGeom>
        </p:spPr>
      </p:pic>
      <p:pic>
        <p:nvPicPr>
          <p:cNvPr id="6" name="Picture 5"/>
          <p:cNvPicPr>
            <a:picLocks noChangeAspect="1"/>
          </p:cNvPicPr>
          <p:nvPr/>
        </p:nvPicPr>
        <p:blipFill>
          <a:blip r:embed="rId4"/>
          <a:stretch>
            <a:fillRect/>
          </a:stretch>
        </p:blipFill>
        <p:spPr>
          <a:xfrm>
            <a:off x="7464321" y="2272869"/>
            <a:ext cx="2384833" cy="2832531"/>
          </a:xfrm>
          <a:prstGeom prst="rect">
            <a:avLst/>
          </a:prstGeom>
        </p:spPr>
      </p:pic>
    </p:spTree>
    <p:extLst>
      <p:ext uri="{BB962C8B-B14F-4D97-AF65-F5344CB8AC3E}">
        <p14:creationId xmlns:p14="http://schemas.microsoft.com/office/powerpoint/2010/main" val="35419821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7789" t="34639" r="32711" b="30502"/>
          <a:stretch/>
        </p:blipFill>
        <p:spPr>
          <a:xfrm>
            <a:off x="11146968" y="5807664"/>
            <a:ext cx="1045032" cy="1050336"/>
          </a:xfrm>
          <a:prstGeom prst="rect">
            <a:avLst/>
          </a:prstGeom>
        </p:spPr>
      </p:pic>
      <p:sp>
        <p:nvSpPr>
          <p:cNvPr id="4" name="Title 1"/>
          <p:cNvSpPr txBox="1">
            <a:spLocks/>
          </p:cNvSpPr>
          <p:nvPr/>
        </p:nvSpPr>
        <p:spPr>
          <a:xfrm>
            <a:off x="237857" y="220598"/>
            <a:ext cx="9182635" cy="731902"/>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smtClean="0"/>
              <a:t>Tables, Tables, Tables</a:t>
            </a:r>
          </a:p>
          <a:p>
            <a:endParaRPr lang="en-GB" dirty="0"/>
          </a:p>
          <a:p>
            <a:r>
              <a:rPr lang="en-GB" dirty="0" smtClean="0"/>
              <a:t>	Year One = x2, x5 and x10</a:t>
            </a:r>
          </a:p>
          <a:p>
            <a:endParaRPr lang="en-GB" dirty="0"/>
          </a:p>
          <a:p>
            <a:r>
              <a:rPr lang="en-GB" dirty="0" smtClean="0"/>
              <a:t>	Year Two = x2, x3, x5 and x10</a:t>
            </a:r>
            <a:endParaRPr lang="en-GB" dirty="0"/>
          </a:p>
        </p:txBody>
      </p:sp>
      <p:pic>
        <p:nvPicPr>
          <p:cNvPr id="5" name="Picture 4"/>
          <p:cNvPicPr>
            <a:picLocks noChangeAspect="1"/>
          </p:cNvPicPr>
          <p:nvPr/>
        </p:nvPicPr>
        <p:blipFill rotWithShape="1">
          <a:blip r:embed="rId3"/>
          <a:srcRect l="58881" t="18542" r="27165" b="17028"/>
          <a:stretch/>
        </p:blipFill>
        <p:spPr>
          <a:xfrm>
            <a:off x="2885913" y="3070481"/>
            <a:ext cx="1459007" cy="3787519"/>
          </a:xfrm>
          <a:prstGeom prst="rect">
            <a:avLst/>
          </a:prstGeom>
        </p:spPr>
      </p:pic>
      <p:pic>
        <p:nvPicPr>
          <p:cNvPr id="6" name="Picture 5"/>
          <p:cNvPicPr>
            <a:picLocks noChangeAspect="1"/>
          </p:cNvPicPr>
          <p:nvPr/>
        </p:nvPicPr>
        <p:blipFill rotWithShape="1">
          <a:blip r:embed="rId4"/>
          <a:srcRect l="28274" t="18295" r="57143" b="16909"/>
          <a:stretch/>
        </p:blipFill>
        <p:spPr>
          <a:xfrm>
            <a:off x="4446198" y="3070481"/>
            <a:ext cx="1518483" cy="3793262"/>
          </a:xfrm>
          <a:prstGeom prst="rect">
            <a:avLst/>
          </a:prstGeom>
        </p:spPr>
      </p:pic>
      <p:pic>
        <p:nvPicPr>
          <p:cNvPr id="9" name="Picture 8"/>
          <p:cNvPicPr>
            <a:picLocks noChangeAspect="1"/>
          </p:cNvPicPr>
          <p:nvPr/>
        </p:nvPicPr>
        <p:blipFill rotWithShape="1">
          <a:blip r:embed="rId3"/>
          <a:srcRect l="43857" t="18637" r="42439" b="16757"/>
          <a:stretch/>
        </p:blipFill>
        <p:spPr>
          <a:xfrm>
            <a:off x="6065959" y="3070481"/>
            <a:ext cx="1431045" cy="3793262"/>
          </a:xfrm>
          <a:prstGeom prst="rect">
            <a:avLst/>
          </a:prstGeom>
        </p:spPr>
      </p:pic>
      <p:pic>
        <p:nvPicPr>
          <p:cNvPr id="10" name="Picture 9"/>
          <p:cNvPicPr>
            <a:picLocks noChangeAspect="1"/>
          </p:cNvPicPr>
          <p:nvPr/>
        </p:nvPicPr>
        <p:blipFill rotWithShape="1">
          <a:blip r:embed="rId3"/>
          <a:srcRect l="28580" t="18602" r="57381" b="16576"/>
          <a:stretch/>
        </p:blipFill>
        <p:spPr>
          <a:xfrm>
            <a:off x="1333545" y="3076224"/>
            <a:ext cx="1459011" cy="3787519"/>
          </a:xfrm>
          <a:prstGeom prst="rect">
            <a:avLst/>
          </a:prstGeom>
        </p:spPr>
      </p:pic>
    </p:spTree>
    <p:extLst>
      <p:ext uri="{BB962C8B-B14F-4D97-AF65-F5344CB8AC3E}">
        <p14:creationId xmlns:p14="http://schemas.microsoft.com/office/powerpoint/2010/main" val="14231742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7789" t="34639" r="32711" b="30502"/>
          <a:stretch/>
        </p:blipFill>
        <p:spPr>
          <a:xfrm>
            <a:off x="11146968" y="5807664"/>
            <a:ext cx="1045032" cy="1050336"/>
          </a:xfrm>
          <a:prstGeom prst="rect">
            <a:avLst/>
          </a:prstGeom>
        </p:spPr>
      </p:pic>
      <p:sp>
        <p:nvSpPr>
          <p:cNvPr id="6" name="Title 1"/>
          <p:cNvSpPr txBox="1">
            <a:spLocks/>
          </p:cNvSpPr>
          <p:nvPr/>
        </p:nvSpPr>
        <p:spPr>
          <a:xfrm>
            <a:off x="237857" y="220598"/>
            <a:ext cx="9182635" cy="731902"/>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smtClean="0"/>
              <a:t>Counting Ideas</a:t>
            </a:r>
          </a:p>
          <a:p>
            <a:endParaRPr lang="en-GB" dirty="0">
              <a:solidFill>
                <a:srgbClr val="0070C0"/>
              </a:solidFill>
            </a:endParaRPr>
          </a:p>
          <a:p>
            <a:pPr marL="742950" lvl="1" indent="-285750">
              <a:buFont typeface="Arial" panose="020B0604020202020204" pitchFamily="34" charset="0"/>
              <a:buChar char="•"/>
            </a:pPr>
            <a:r>
              <a:rPr lang="en-GB" dirty="0" smtClean="0">
                <a:solidFill>
                  <a:srgbClr val="0070C0"/>
                </a:solidFill>
              </a:rPr>
              <a:t>Practise chanting the number names. Encourage your child to join in with you. When they are confident, try starting from different numbers.</a:t>
            </a:r>
          </a:p>
          <a:p>
            <a:pPr marL="742950" lvl="1" indent="-285750">
              <a:buFont typeface="Arial" panose="020B0604020202020204" pitchFamily="34" charset="0"/>
              <a:buChar char="•"/>
            </a:pPr>
            <a:r>
              <a:rPr lang="en-GB" dirty="0" smtClean="0">
                <a:solidFill>
                  <a:srgbClr val="0070C0"/>
                </a:solidFill>
              </a:rPr>
              <a:t>Make mistakes when chanting. Can they spot your error and correct you?</a:t>
            </a:r>
          </a:p>
          <a:p>
            <a:pPr marL="742950" lvl="1" indent="-285750">
              <a:buFont typeface="Arial" panose="020B0604020202020204" pitchFamily="34" charset="0"/>
              <a:buChar char="•"/>
            </a:pPr>
            <a:r>
              <a:rPr lang="en-GB" dirty="0" smtClean="0">
                <a:solidFill>
                  <a:srgbClr val="0070C0"/>
                </a:solidFill>
              </a:rPr>
              <a:t>Give your child the opportunity to count a range of objects (coins, pasta, buttons, mixed objects.) Encourage them to touch the objects and move them as they count.</a:t>
            </a:r>
          </a:p>
          <a:p>
            <a:pPr marL="742950" lvl="1" indent="-285750">
              <a:buFont typeface="Arial" panose="020B0604020202020204" pitchFamily="34" charset="0"/>
              <a:buChar char="•"/>
            </a:pPr>
            <a:r>
              <a:rPr lang="en-GB" dirty="0" smtClean="0">
                <a:solidFill>
                  <a:srgbClr val="0070C0"/>
                </a:solidFill>
              </a:rPr>
              <a:t>Count things you cannot touch to make it more difficult (passing cars, ceiling lights etc.)</a:t>
            </a:r>
          </a:p>
          <a:p>
            <a:pPr marL="742950" lvl="1" indent="-285750">
              <a:buFont typeface="Arial" panose="020B0604020202020204" pitchFamily="34" charset="0"/>
              <a:buChar char="•"/>
            </a:pPr>
            <a:r>
              <a:rPr lang="en-GB" dirty="0" smtClean="0">
                <a:solidFill>
                  <a:srgbClr val="0070C0"/>
                </a:solidFill>
              </a:rPr>
              <a:t>Play games that involve counting (e.g. snake and ladders, cards, dice.)</a:t>
            </a:r>
          </a:p>
          <a:p>
            <a:pPr marL="742950" lvl="1" indent="-285750">
              <a:buFont typeface="Arial" panose="020B0604020202020204" pitchFamily="34" charset="0"/>
              <a:buChar char="•"/>
            </a:pPr>
            <a:r>
              <a:rPr lang="en-GB" dirty="0" smtClean="0">
                <a:solidFill>
                  <a:srgbClr val="0070C0"/>
                </a:solidFill>
              </a:rPr>
              <a:t>Look for numerals in the environment – at home, in the street, when shopping.</a:t>
            </a:r>
          </a:p>
          <a:p>
            <a:pPr marL="742950" lvl="1" indent="-285750">
              <a:buFont typeface="Arial" panose="020B0604020202020204" pitchFamily="34" charset="0"/>
              <a:buChar char="•"/>
            </a:pPr>
            <a:r>
              <a:rPr lang="en-GB" dirty="0" smtClean="0">
                <a:solidFill>
                  <a:srgbClr val="0070C0"/>
                </a:solidFill>
              </a:rPr>
              <a:t>Cut numbers out of magazines and try to order them.</a:t>
            </a:r>
          </a:p>
          <a:p>
            <a:pPr marL="742950" lvl="1" indent="-285750">
              <a:buFont typeface="Arial" panose="020B0604020202020204" pitchFamily="34" charset="0"/>
              <a:buChar char="•"/>
            </a:pPr>
            <a:r>
              <a:rPr lang="en-GB" dirty="0" smtClean="0">
                <a:solidFill>
                  <a:srgbClr val="0070C0"/>
                </a:solidFill>
              </a:rPr>
              <a:t>Choose a number of the week and practise partitioning it, building it, counting in steps of the number.</a:t>
            </a:r>
          </a:p>
          <a:p>
            <a:pPr marL="742950" lvl="1" indent="-285750">
              <a:buFont typeface="Arial" panose="020B0604020202020204" pitchFamily="34" charset="0"/>
              <a:buChar char="•"/>
            </a:pPr>
            <a:r>
              <a:rPr lang="en-GB" dirty="0" smtClean="0">
                <a:solidFill>
                  <a:srgbClr val="0070C0"/>
                </a:solidFill>
              </a:rPr>
              <a:t>Use counting apps on tablets, phones and computers.</a:t>
            </a:r>
          </a:p>
        </p:txBody>
      </p:sp>
    </p:spTree>
    <p:extLst>
      <p:ext uri="{BB962C8B-B14F-4D97-AF65-F5344CB8AC3E}">
        <p14:creationId xmlns:p14="http://schemas.microsoft.com/office/powerpoint/2010/main" val="17023427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7789" t="34639" r="32711" b="30502"/>
          <a:stretch/>
        </p:blipFill>
        <p:spPr>
          <a:xfrm>
            <a:off x="11146968" y="5807664"/>
            <a:ext cx="1045032" cy="1050336"/>
          </a:xfrm>
          <a:prstGeom prst="rect">
            <a:avLst/>
          </a:prstGeom>
        </p:spPr>
      </p:pic>
      <p:sp>
        <p:nvSpPr>
          <p:cNvPr id="4" name="Title 1"/>
          <p:cNvSpPr txBox="1">
            <a:spLocks/>
          </p:cNvSpPr>
          <p:nvPr/>
        </p:nvSpPr>
        <p:spPr>
          <a:xfrm>
            <a:off x="237857" y="220598"/>
            <a:ext cx="9182635" cy="731902"/>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smtClean="0"/>
              <a:t>Working With </a:t>
            </a:r>
            <a:r>
              <a:rPr lang="en-GB" dirty="0"/>
              <a:t>N</a:t>
            </a:r>
            <a:r>
              <a:rPr lang="en-GB" dirty="0" smtClean="0"/>
              <a:t>umber </a:t>
            </a:r>
            <a:r>
              <a:rPr lang="en-GB" dirty="0"/>
              <a:t>F</a:t>
            </a:r>
            <a:r>
              <a:rPr lang="en-GB" dirty="0" smtClean="0"/>
              <a:t>acts</a:t>
            </a:r>
          </a:p>
          <a:p>
            <a:endParaRPr lang="en-GB" dirty="0">
              <a:solidFill>
                <a:srgbClr val="0070C0"/>
              </a:solidFill>
            </a:endParaRPr>
          </a:p>
          <a:p>
            <a:pPr marL="742950" lvl="1" indent="-285750">
              <a:buFont typeface="Arial" panose="020B0604020202020204" pitchFamily="34" charset="0"/>
              <a:buChar char="•"/>
            </a:pPr>
            <a:r>
              <a:rPr lang="en-GB" dirty="0" smtClean="0">
                <a:solidFill>
                  <a:srgbClr val="0070C0"/>
                </a:solidFill>
              </a:rPr>
              <a:t>Have a ‘Fact of the day’. This could be written on a whiteboard. Ask your child to recall the fact during the day. Occasionally put false facts up for them to spot.</a:t>
            </a:r>
          </a:p>
          <a:p>
            <a:pPr marL="742950" lvl="1" indent="-285750">
              <a:buFont typeface="Arial" panose="020B0604020202020204" pitchFamily="34" charset="0"/>
              <a:buChar char="•"/>
            </a:pPr>
            <a:r>
              <a:rPr lang="en-GB" dirty="0" smtClean="0">
                <a:solidFill>
                  <a:srgbClr val="0070C0"/>
                </a:solidFill>
              </a:rPr>
              <a:t>Play games which involve score keeping. Try to include the steps linked to the tables e.g. ‘If you hit red it is one point, green is two, blue is five’. Darts and cards can be very useful.</a:t>
            </a:r>
          </a:p>
          <a:p>
            <a:pPr marL="742950" lvl="1" indent="-285750">
              <a:buFont typeface="Arial" panose="020B0604020202020204" pitchFamily="34" charset="0"/>
              <a:buChar char="•"/>
            </a:pPr>
            <a:r>
              <a:rPr lang="en-GB" dirty="0" smtClean="0">
                <a:solidFill>
                  <a:srgbClr val="0070C0"/>
                </a:solidFill>
              </a:rPr>
              <a:t>Use </a:t>
            </a:r>
            <a:r>
              <a:rPr lang="en-GB" dirty="0" err="1" smtClean="0">
                <a:solidFill>
                  <a:srgbClr val="0070C0"/>
                </a:solidFill>
              </a:rPr>
              <a:t>manipulatives</a:t>
            </a:r>
            <a:r>
              <a:rPr lang="en-GB" dirty="0" smtClean="0">
                <a:solidFill>
                  <a:srgbClr val="0070C0"/>
                </a:solidFill>
              </a:rPr>
              <a:t> such as counters and dice. Challenge children to count things with a time limit, encourage grouping.</a:t>
            </a:r>
          </a:p>
          <a:p>
            <a:pPr marL="742950" lvl="1" indent="-285750">
              <a:buFont typeface="Arial" panose="020B0604020202020204" pitchFamily="34" charset="0"/>
              <a:buChar char="•"/>
            </a:pPr>
            <a:r>
              <a:rPr lang="en-GB" dirty="0" smtClean="0">
                <a:solidFill>
                  <a:srgbClr val="0070C0"/>
                </a:solidFill>
              </a:rPr>
              <a:t>Work backwards – give them an answer and see if they can build possible questions.</a:t>
            </a:r>
          </a:p>
          <a:p>
            <a:pPr marL="742950" lvl="1" indent="-285750">
              <a:buFont typeface="Arial" panose="020B0604020202020204" pitchFamily="34" charset="0"/>
              <a:buChar char="•"/>
            </a:pPr>
            <a:r>
              <a:rPr lang="en-GB" dirty="0" smtClean="0">
                <a:solidFill>
                  <a:srgbClr val="0070C0"/>
                </a:solidFill>
              </a:rPr>
              <a:t>Build on known facts e.g. ‘If 3 + 5 = 8, what else can we say?’ (5 + 3 = 8,           8 – 5 = 3 and 8 – 3 = 5).</a:t>
            </a:r>
          </a:p>
          <a:p>
            <a:pPr lvl="1"/>
            <a:endParaRPr lang="en-GB" dirty="0" smtClean="0">
              <a:solidFill>
                <a:srgbClr val="0070C0"/>
              </a:solidFill>
            </a:endParaRPr>
          </a:p>
        </p:txBody>
      </p:sp>
    </p:spTree>
    <p:extLst>
      <p:ext uri="{BB962C8B-B14F-4D97-AF65-F5344CB8AC3E}">
        <p14:creationId xmlns:p14="http://schemas.microsoft.com/office/powerpoint/2010/main" val="40251722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7789" t="34639" r="32711" b="30502"/>
          <a:stretch/>
        </p:blipFill>
        <p:spPr>
          <a:xfrm>
            <a:off x="11146968" y="5807664"/>
            <a:ext cx="1045032" cy="1050336"/>
          </a:xfrm>
          <a:prstGeom prst="rect">
            <a:avLst/>
          </a:prstGeom>
        </p:spPr>
      </p:pic>
      <p:sp>
        <p:nvSpPr>
          <p:cNvPr id="25" name="Title 1"/>
          <p:cNvSpPr txBox="1">
            <a:spLocks/>
          </p:cNvSpPr>
          <p:nvPr/>
        </p:nvSpPr>
        <p:spPr>
          <a:xfrm>
            <a:off x="961099" y="1521884"/>
            <a:ext cx="9182635" cy="1646302"/>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smtClean="0"/>
              <a:t>Aims for the session:</a:t>
            </a:r>
          </a:p>
          <a:p>
            <a:endParaRPr lang="en-GB" dirty="0"/>
          </a:p>
          <a:p>
            <a:pPr marL="1028700" lvl="1" indent="-571500">
              <a:buFont typeface="Arial" panose="020B0604020202020204" pitchFamily="34" charset="0"/>
              <a:buChar char="•"/>
            </a:pPr>
            <a:r>
              <a:rPr lang="en-GB" dirty="0" smtClean="0"/>
              <a:t>To explain the expectations of the Mathematics curriculum.</a:t>
            </a:r>
          </a:p>
          <a:p>
            <a:pPr marL="1028700" lvl="1" indent="-571500">
              <a:buFont typeface="Arial" panose="020B0604020202020204" pitchFamily="34" charset="0"/>
              <a:buChar char="•"/>
            </a:pPr>
            <a:endParaRPr lang="en-GB" dirty="0"/>
          </a:p>
          <a:p>
            <a:pPr marL="1028700" lvl="1" indent="-571500">
              <a:buFont typeface="Arial" panose="020B0604020202020204" pitchFamily="34" charset="0"/>
              <a:buChar char="•"/>
            </a:pPr>
            <a:r>
              <a:rPr lang="en-GB" dirty="0" smtClean="0"/>
              <a:t>To explain how Mathematics is delivered in school.</a:t>
            </a:r>
          </a:p>
          <a:p>
            <a:pPr lvl="1"/>
            <a:endParaRPr lang="en-GB" dirty="0"/>
          </a:p>
          <a:p>
            <a:pPr marL="1028700" lvl="1" indent="-571500">
              <a:buFont typeface="Arial" panose="020B0604020202020204" pitchFamily="34" charset="0"/>
              <a:buChar char="•"/>
            </a:pPr>
            <a:r>
              <a:rPr lang="en-GB" dirty="0" smtClean="0"/>
              <a:t>To provide some guidance on supporting your children at home.</a:t>
            </a:r>
            <a:endParaRPr lang="en-GB" dirty="0"/>
          </a:p>
        </p:txBody>
      </p:sp>
    </p:spTree>
    <p:extLst>
      <p:ext uri="{BB962C8B-B14F-4D97-AF65-F5344CB8AC3E}">
        <p14:creationId xmlns:p14="http://schemas.microsoft.com/office/powerpoint/2010/main" val="7253793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7789" t="34639" r="32711" b="30502"/>
          <a:stretch/>
        </p:blipFill>
        <p:spPr>
          <a:xfrm>
            <a:off x="11146968" y="5807664"/>
            <a:ext cx="1045032" cy="1050336"/>
          </a:xfrm>
          <a:prstGeom prst="rect">
            <a:avLst/>
          </a:prstGeom>
        </p:spPr>
      </p:pic>
      <p:sp>
        <p:nvSpPr>
          <p:cNvPr id="4" name="Title 1"/>
          <p:cNvSpPr txBox="1">
            <a:spLocks/>
          </p:cNvSpPr>
          <p:nvPr/>
        </p:nvSpPr>
        <p:spPr>
          <a:xfrm>
            <a:off x="237857" y="220598"/>
            <a:ext cx="9182635" cy="731902"/>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smtClean="0"/>
              <a:t>Shapes and Measures</a:t>
            </a:r>
          </a:p>
          <a:p>
            <a:endParaRPr lang="en-GB" dirty="0">
              <a:solidFill>
                <a:srgbClr val="0070C0"/>
              </a:solidFill>
            </a:endParaRPr>
          </a:p>
          <a:p>
            <a:pPr marL="742950" lvl="1" indent="-285750">
              <a:buFont typeface="Arial" panose="020B0604020202020204" pitchFamily="34" charset="0"/>
              <a:buChar char="•"/>
            </a:pPr>
            <a:r>
              <a:rPr lang="en-GB" dirty="0" smtClean="0">
                <a:solidFill>
                  <a:srgbClr val="0070C0"/>
                </a:solidFill>
              </a:rPr>
              <a:t>Choose a shape of the week e.g. cylinder or sphere to look out for. Ask the child to describe it using key vocabulary e.g. vertices (corners).</a:t>
            </a:r>
          </a:p>
          <a:p>
            <a:pPr marL="742950" lvl="1" indent="-285750">
              <a:buFont typeface="Arial" panose="020B0604020202020204" pitchFamily="34" charset="0"/>
              <a:buChar char="•"/>
            </a:pPr>
            <a:r>
              <a:rPr lang="en-GB" dirty="0" smtClean="0">
                <a:solidFill>
                  <a:srgbClr val="0070C0"/>
                </a:solidFill>
              </a:rPr>
              <a:t>Play guess my shape. You think of a shape and describe its features for the child to guess. Allow them to think of a shape for you to guess.</a:t>
            </a:r>
          </a:p>
          <a:p>
            <a:pPr marL="742950" lvl="1" indent="-285750">
              <a:buFont typeface="Arial" panose="020B0604020202020204" pitchFamily="34" charset="0"/>
              <a:buChar char="•"/>
            </a:pPr>
            <a:r>
              <a:rPr lang="en-GB" dirty="0" smtClean="0">
                <a:solidFill>
                  <a:srgbClr val="0070C0"/>
                </a:solidFill>
              </a:rPr>
              <a:t>Look for symmetry in the world around them.</a:t>
            </a:r>
          </a:p>
          <a:p>
            <a:pPr marL="742950" lvl="1" indent="-285750">
              <a:buFont typeface="Arial" panose="020B0604020202020204" pitchFamily="34" charset="0"/>
              <a:buChar char="•"/>
            </a:pPr>
            <a:r>
              <a:rPr lang="en-GB" dirty="0" smtClean="0">
                <a:solidFill>
                  <a:srgbClr val="0070C0"/>
                </a:solidFill>
              </a:rPr>
              <a:t>Draw and paint shapes, or pictures using shapes. Cut out shapes to manipulate.</a:t>
            </a:r>
          </a:p>
          <a:p>
            <a:pPr marL="742950" lvl="1" indent="-285750">
              <a:buFont typeface="Arial" panose="020B0604020202020204" pitchFamily="34" charset="0"/>
              <a:buChar char="•"/>
            </a:pPr>
            <a:r>
              <a:rPr lang="en-GB" dirty="0" smtClean="0">
                <a:solidFill>
                  <a:srgbClr val="0070C0"/>
                </a:solidFill>
              </a:rPr>
              <a:t>Allow your child into the kitchen when measuring for cooking or using timers. Discuss how measures are divided e.g. scales.</a:t>
            </a:r>
          </a:p>
          <a:p>
            <a:pPr marL="742950" lvl="1" indent="-285750">
              <a:buFont typeface="Arial" panose="020B0604020202020204" pitchFamily="34" charset="0"/>
              <a:buChar char="•"/>
            </a:pPr>
            <a:r>
              <a:rPr lang="en-GB" dirty="0" smtClean="0">
                <a:solidFill>
                  <a:srgbClr val="0070C0"/>
                </a:solidFill>
              </a:rPr>
              <a:t>Order objects by weight, length, time etc.</a:t>
            </a:r>
          </a:p>
          <a:p>
            <a:pPr marL="742950" lvl="1" indent="-285750">
              <a:buFont typeface="Arial" panose="020B0604020202020204" pitchFamily="34" charset="0"/>
              <a:buChar char="•"/>
            </a:pPr>
            <a:r>
              <a:rPr lang="en-GB" dirty="0" smtClean="0">
                <a:solidFill>
                  <a:srgbClr val="0070C0"/>
                </a:solidFill>
              </a:rPr>
              <a:t>Allow the child to use a stopwatch to time games e.g. How quickly can mum write every letter of the alphabet? How quickly can Dad run round the garden?</a:t>
            </a:r>
          </a:p>
          <a:p>
            <a:pPr marL="742950" lvl="1" indent="-285750">
              <a:buFont typeface="Arial" panose="020B0604020202020204" pitchFamily="34" charset="0"/>
              <a:buChar char="•"/>
            </a:pPr>
            <a:r>
              <a:rPr lang="en-GB" dirty="0" smtClean="0">
                <a:solidFill>
                  <a:srgbClr val="0070C0"/>
                </a:solidFill>
              </a:rPr>
              <a:t>Use calendars and use the range of vocabulary linked to time (e.g. yesterday, tomorrow, days of the week, months of the year.)</a:t>
            </a:r>
          </a:p>
        </p:txBody>
      </p:sp>
    </p:spTree>
    <p:extLst>
      <p:ext uri="{BB962C8B-B14F-4D97-AF65-F5344CB8AC3E}">
        <p14:creationId xmlns:p14="http://schemas.microsoft.com/office/powerpoint/2010/main" val="28858811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7789" t="34639" r="32711" b="30502"/>
          <a:stretch/>
        </p:blipFill>
        <p:spPr>
          <a:xfrm>
            <a:off x="11146968" y="5807664"/>
            <a:ext cx="1045032" cy="1050336"/>
          </a:xfrm>
          <a:prstGeom prst="rect">
            <a:avLst/>
          </a:prstGeom>
        </p:spPr>
      </p:pic>
      <p:sp>
        <p:nvSpPr>
          <p:cNvPr id="4" name="Title 1"/>
          <p:cNvSpPr txBox="1">
            <a:spLocks/>
          </p:cNvSpPr>
          <p:nvPr/>
        </p:nvSpPr>
        <p:spPr>
          <a:xfrm>
            <a:off x="237857" y="220598"/>
            <a:ext cx="9182635" cy="731902"/>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smtClean="0"/>
              <a:t>Visual Calculation and Visual Fractions Policies</a:t>
            </a:r>
            <a:endParaRPr lang="en-GB" dirty="0" smtClean="0">
              <a:solidFill>
                <a:srgbClr val="0070C0"/>
              </a:solidFill>
            </a:endParaRPr>
          </a:p>
        </p:txBody>
      </p:sp>
      <p:pic>
        <p:nvPicPr>
          <p:cNvPr id="5" name="Picture 4"/>
          <p:cNvPicPr>
            <a:picLocks noChangeAspect="1"/>
          </p:cNvPicPr>
          <p:nvPr/>
        </p:nvPicPr>
        <p:blipFill rotWithShape="1">
          <a:blip r:embed="rId3"/>
          <a:srcRect l="39312" t="9375" r="40483" b="11979"/>
          <a:stretch/>
        </p:blipFill>
        <p:spPr>
          <a:xfrm>
            <a:off x="2324100" y="1276350"/>
            <a:ext cx="2402571" cy="5257800"/>
          </a:xfrm>
          <a:prstGeom prst="rect">
            <a:avLst/>
          </a:prstGeom>
        </p:spPr>
      </p:pic>
      <p:pic>
        <p:nvPicPr>
          <p:cNvPr id="6" name="Picture 5"/>
          <p:cNvPicPr>
            <a:picLocks noChangeAspect="1"/>
          </p:cNvPicPr>
          <p:nvPr/>
        </p:nvPicPr>
        <p:blipFill rotWithShape="1">
          <a:blip r:embed="rId4"/>
          <a:srcRect l="39165" t="15625" r="40337" b="4948"/>
          <a:stretch/>
        </p:blipFill>
        <p:spPr>
          <a:xfrm>
            <a:off x="5638800" y="1276350"/>
            <a:ext cx="2432092" cy="5298486"/>
          </a:xfrm>
          <a:prstGeom prst="rect">
            <a:avLst/>
          </a:prstGeom>
        </p:spPr>
      </p:pic>
    </p:spTree>
    <p:extLst>
      <p:ext uri="{BB962C8B-B14F-4D97-AF65-F5344CB8AC3E}">
        <p14:creationId xmlns:p14="http://schemas.microsoft.com/office/powerpoint/2010/main" val="1590306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7789" t="34639" r="32711" b="30502"/>
          <a:stretch/>
        </p:blipFill>
        <p:spPr>
          <a:xfrm>
            <a:off x="11146968" y="5807664"/>
            <a:ext cx="1045032" cy="1050336"/>
          </a:xfrm>
          <a:prstGeom prst="rect">
            <a:avLst/>
          </a:prstGeom>
        </p:spPr>
      </p:pic>
      <p:pic>
        <p:nvPicPr>
          <p:cNvPr id="3" name="Picture 2"/>
          <p:cNvPicPr>
            <a:picLocks noChangeAspect="1"/>
          </p:cNvPicPr>
          <p:nvPr/>
        </p:nvPicPr>
        <p:blipFill rotWithShape="1">
          <a:blip r:embed="rId3"/>
          <a:srcRect l="33930" t="10012" r="33157" b="4985"/>
          <a:stretch/>
        </p:blipFill>
        <p:spPr>
          <a:xfrm>
            <a:off x="797947" y="952500"/>
            <a:ext cx="3829050" cy="5559990"/>
          </a:xfrm>
          <a:prstGeom prst="rect">
            <a:avLst/>
          </a:prstGeom>
        </p:spPr>
      </p:pic>
      <p:sp>
        <p:nvSpPr>
          <p:cNvPr id="5" name="Title 1"/>
          <p:cNvSpPr txBox="1">
            <a:spLocks/>
          </p:cNvSpPr>
          <p:nvPr/>
        </p:nvSpPr>
        <p:spPr>
          <a:xfrm>
            <a:off x="237857" y="220598"/>
            <a:ext cx="9182635" cy="731902"/>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smtClean="0"/>
              <a:t>Interim Framework</a:t>
            </a:r>
            <a:endParaRPr lang="en-GB" dirty="0" smtClean="0">
              <a:solidFill>
                <a:srgbClr val="0070C0"/>
              </a:solidFill>
            </a:endParaRPr>
          </a:p>
        </p:txBody>
      </p:sp>
      <p:pic>
        <p:nvPicPr>
          <p:cNvPr id="6" name="Picture 5"/>
          <p:cNvPicPr>
            <a:picLocks noChangeAspect="1"/>
          </p:cNvPicPr>
          <p:nvPr/>
        </p:nvPicPr>
        <p:blipFill rotWithShape="1">
          <a:blip r:embed="rId4"/>
          <a:srcRect l="34160" t="16815" r="33713" b="5804"/>
          <a:stretch/>
        </p:blipFill>
        <p:spPr>
          <a:xfrm>
            <a:off x="4876800" y="952500"/>
            <a:ext cx="4105840" cy="5559990"/>
          </a:xfrm>
          <a:prstGeom prst="rect">
            <a:avLst/>
          </a:prstGeom>
        </p:spPr>
      </p:pic>
    </p:spTree>
    <p:extLst>
      <p:ext uri="{BB962C8B-B14F-4D97-AF65-F5344CB8AC3E}">
        <p14:creationId xmlns:p14="http://schemas.microsoft.com/office/powerpoint/2010/main" val="2350023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7789" t="34639" r="32711" b="30502"/>
          <a:stretch/>
        </p:blipFill>
        <p:spPr>
          <a:xfrm>
            <a:off x="11146968" y="5807664"/>
            <a:ext cx="1045032" cy="1050336"/>
          </a:xfrm>
          <a:prstGeom prst="rect">
            <a:avLst/>
          </a:prstGeom>
        </p:spPr>
      </p:pic>
      <p:sp>
        <p:nvSpPr>
          <p:cNvPr id="5" name="Title 1"/>
          <p:cNvSpPr txBox="1">
            <a:spLocks/>
          </p:cNvSpPr>
          <p:nvPr/>
        </p:nvSpPr>
        <p:spPr>
          <a:xfrm>
            <a:off x="237857" y="220598"/>
            <a:ext cx="9182635" cy="731902"/>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smtClean="0"/>
              <a:t>RAPACODANUMBO</a:t>
            </a:r>
            <a:endParaRPr lang="en-GB" dirty="0" smtClean="0">
              <a:solidFill>
                <a:srgbClr val="0070C0"/>
              </a:solidFill>
            </a:endParaRPr>
          </a:p>
        </p:txBody>
      </p:sp>
      <p:pic>
        <p:nvPicPr>
          <p:cNvPr id="5124" name="Picture 4" descr="Image result for rapacodanumb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7746" y="952500"/>
            <a:ext cx="7566026" cy="5678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00479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7789" t="34639" r="32711" b="30502"/>
          <a:stretch/>
        </p:blipFill>
        <p:spPr>
          <a:xfrm>
            <a:off x="11146968" y="5807664"/>
            <a:ext cx="1045032" cy="1050336"/>
          </a:xfrm>
          <a:prstGeom prst="rect">
            <a:avLst/>
          </a:prstGeom>
        </p:spPr>
      </p:pic>
      <p:sp>
        <p:nvSpPr>
          <p:cNvPr id="3" name="Title 1"/>
          <p:cNvSpPr txBox="1">
            <a:spLocks/>
          </p:cNvSpPr>
          <p:nvPr/>
        </p:nvSpPr>
        <p:spPr>
          <a:xfrm>
            <a:off x="388382" y="265410"/>
            <a:ext cx="8911687" cy="128089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smtClean="0"/>
              <a:t>How Much Should I do At Home?</a:t>
            </a:r>
            <a:endParaRPr lang="en-GB" dirty="0"/>
          </a:p>
        </p:txBody>
      </p:sp>
      <p:sp>
        <p:nvSpPr>
          <p:cNvPr id="4" name="Content Placeholder 2"/>
          <p:cNvSpPr txBox="1">
            <a:spLocks/>
          </p:cNvSpPr>
          <p:nvPr/>
        </p:nvSpPr>
        <p:spPr>
          <a:xfrm>
            <a:off x="550862" y="1050218"/>
            <a:ext cx="8915400" cy="3777622"/>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GB" dirty="0" smtClean="0">
                <a:solidFill>
                  <a:srgbClr val="0070C0"/>
                </a:solidFill>
              </a:rPr>
              <a:t>Focusing on your child’s mental maths can help to support the written methods they may use within school.</a:t>
            </a:r>
          </a:p>
          <a:p>
            <a:pPr marL="0" indent="0">
              <a:buNone/>
            </a:pPr>
            <a:r>
              <a:rPr lang="en-GB" dirty="0" smtClean="0">
                <a:solidFill>
                  <a:srgbClr val="0070C0"/>
                </a:solidFill>
              </a:rPr>
              <a:t>Focus on counting (forwards and backwards) and NOT always from 0!  </a:t>
            </a:r>
            <a:r>
              <a:rPr lang="en-GB" b="1" dirty="0" smtClean="0">
                <a:solidFill>
                  <a:srgbClr val="0070C0"/>
                </a:solidFill>
              </a:rPr>
              <a:t>Remember, fluency and being able to apply is key.</a:t>
            </a:r>
          </a:p>
          <a:p>
            <a:pPr marL="400050" lvl="1" indent="0">
              <a:buFont typeface="Wingdings 3" charset="2"/>
              <a:buNone/>
            </a:pPr>
            <a:r>
              <a:rPr lang="en-GB" dirty="0" smtClean="0">
                <a:solidFill>
                  <a:srgbClr val="0070C0"/>
                </a:solidFill>
              </a:rPr>
              <a:t>E.g. add 3 each time.  Let’s start from 28, 31, 34, 37, ?, 43, ?, 49</a:t>
            </a:r>
          </a:p>
          <a:p>
            <a:pPr marL="400050" lvl="1" indent="0">
              <a:buFont typeface="Wingdings 3" charset="2"/>
              <a:buNone/>
            </a:pPr>
            <a:r>
              <a:rPr lang="en-GB" dirty="0" smtClean="0">
                <a:solidFill>
                  <a:srgbClr val="0070C0"/>
                </a:solidFill>
              </a:rPr>
              <a:t>What numbers are missing?  How do you know?</a:t>
            </a:r>
          </a:p>
          <a:p>
            <a:pPr marL="0" indent="0">
              <a:buFont typeface="Wingdings 3" charset="2"/>
              <a:buNone/>
            </a:pPr>
            <a:r>
              <a:rPr lang="en-GB" dirty="0" smtClean="0">
                <a:solidFill>
                  <a:srgbClr val="0070C0"/>
                </a:solidFill>
              </a:rPr>
              <a:t>Focus on place value (what each digit really represents).</a:t>
            </a:r>
          </a:p>
          <a:p>
            <a:pPr marL="400050" lvl="1" indent="0">
              <a:buFont typeface="Wingdings 3" charset="2"/>
              <a:buNone/>
            </a:pPr>
            <a:r>
              <a:rPr lang="en-GB" dirty="0" smtClean="0">
                <a:solidFill>
                  <a:srgbClr val="0070C0"/>
                </a:solidFill>
              </a:rPr>
              <a:t>E.g. How many tens does 32 have?  </a:t>
            </a:r>
          </a:p>
          <a:p>
            <a:pPr marL="400050" lvl="1" indent="0">
              <a:buFont typeface="Wingdings 3" charset="2"/>
              <a:buNone/>
            </a:pPr>
            <a:r>
              <a:rPr lang="en-GB" dirty="0" smtClean="0">
                <a:solidFill>
                  <a:srgbClr val="0070C0"/>
                </a:solidFill>
              </a:rPr>
              <a:t>How many more units does 46 have than 42?  How do you know? </a:t>
            </a:r>
          </a:p>
          <a:p>
            <a:pPr marL="400050" lvl="1" indent="0">
              <a:buFont typeface="Wingdings 3" charset="2"/>
              <a:buNone/>
            </a:pPr>
            <a:r>
              <a:rPr lang="en-GB" dirty="0" smtClean="0">
                <a:solidFill>
                  <a:srgbClr val="0070C0"/>
                </a:solidFill>
              </a:rPr>
              <a:t>Draw me number 32 and 23.  How are they different?  Which is biggest?  Why?</a:t>
            </a:r>
            <a:endParaRPr lang="en-GB" dirty="0">
              <a:solidFill>
                <a:srgbClr val="0070C0"/>
              </a:solidFill>
            </a:endParaRPr>
          </a:p>
        </p:txBody>
      </p:sp>
      <p:sp>
        <p:nvSpPr>
          <p:cNvPr id="5" name="Rectangle 4"/>
          <p:cNvSpPr/>
          <p:nvPr/>
        </p:nvSpPr>
        <p:spPr>
          <a:xfrm>
            <a:off x="1712173" y="5444696"/>
            <a:ext cx="62822" cy="7259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1864573" y="5444696"/>
            <a:ext cx="62822" cy="7259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2016973" y="5444696"/>
            <a:ext cx="62822" cy="7259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3134960" y="5444696"/>
            <a:ext cx="62822" cy="7259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2994194" y="5444696"/>
            <a:ext cx="62822" cy="7259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2200783" y="5982168"/>
            <a:ext cx="90743" cy="698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2193802" y="6100830"/>
            <a:ext cx="90743" cy="698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3345527" y="6051970"/>
            <a:ext cx="90743" cy="698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3345527" y="5807664"/>
            <a:ext cx="90743" cy="698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3345527" y="5936796"/>
            <a:ext cx="90743" cy="698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182281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7789" t="34639" r="32711" b="30502"/>
          <a:stretch/>
        </p:blipFill>
        <p:spPr>
          <a:xfrm>
            <a:off x="11146968" y="5807664"/>
            <a:ext cx="1045032" cy="1050336"/>
          </a:xfrm>
          <a:prstGeom prst="rect">
            <a:avLst/>
          </a:prstGeom>
        </p:spPr>
      </p:pic>
      <p:sp>
        <p:nvSpPr>
          <p:cNvPr id="3" name="Rectangle 2"/>
          <p:cNvSpPr/>
          <p:nvPr/>
        </p:nvSpPr>
        <p:spPr>
          <a:xfrm>
            <a:off x="1123950" y="798195"/>
            <a:ext cx="7753350" cy="5632311"/>
          </a:xfrm>
          <a:prstGeom prst="rect">
            <a:avLst/>
          </a:prstGeom>
        </p:spPr>
        <p:txBody>
          <a:bodyPr wrap="square">
            <a:spAutoFit/>
          </a:bodyPr>
          <a:lstStyle/>
          <a:p>
            <a:r>
              <a:rPr lang="en-GB" dirty="0">
                <a:solidFill>
                  <a:srgbClr val="0070C0"/>
                </a:solidFill>
              </a:rPr>
              <a:t>Apply maths to real life where possible:</a:t>
            </a:r>
          </a:p>
          <a:p>
            <a:pPr>
              <a:buFont typeface="Wingdings" panose="05000000000000000000" pitchFamily="2" charset="2"/>
              <a:buChar char="v"/>
            </a:pPr>
            <a:endParaRPr lang="en-GB" dirty="0">
              <a:solidFill>
                <a:srgbClr val="0070C0"/>
              </a:solidFill>
            </a:endParaRPr>
          </a:p>
          <a:p>
            <a:pPr lvl="1"/>
            <a:r>
              <a:rPr lang="en-GB" dirty="0">
                <a:solidFill>
                  <a:srgbClr val="0070C0"/>
                </a:solidFill>
              </a:rPr>
              <a:t>E.g. This tin of beans costs 19p and this one costs 23p.  </a:t>
            </a:r>
          </a:p>
          <a:p>
            <a:pPr lvl="1"/>
            <a:r>
              <a:rPr lang="en-GB" dirty="0">
                <a:solidFill>
                  <a:srgbClr val="0070C0"/>
                </a:solidFill>
              </a:rPr>
              <a:t>Which is the most expensive?  How do you know?</a:t>
            </a:r>
          </a:p>
          <a:p>
            <a:endParaRPr lang="en-GB" dirty="0">
              <a:solidFill>
                <a:srgbClr val="0070C0"/>
              </a:solidFill>
            </a:endParaRPr>
          </a:p>
          <a:p>
            <a:endParaRPr lang="en-GB" dirty="0">
              <a:solidFill>
                <a:srgbClr val="0070C0"/>
              </a:solidFill>
            </a:endParaRPr>
          </a:p>
          <a:p>
            <a:r>
              <a:rPr lang="en-GB" dirty="0">
                <a:solidFill>
                  <a:srgbClr val="0070C0"/>
                </a:solidFill>
              </a:rPr>
              <a:t>How many more pennies do I need to buy this packet of biscuits if I only have 5p?</a:t>
            </a:r>
          </a:p>
          <a:p>
            <a:endParaRPr lang="en-GB" dirty="0">
              <a:solidFill>
                <a:srgbClr val="0070C0"/>
              </a:solidFill>
            </a:endParaRPr>
          </a:p>
          <a:p>
            <a:endParaRPr lang="en-GB" dirty="0">
              <a:solidFill>
                <a:srgbClr val="0070C0"/>
              </a:solidFill>
            </a:endParaRPr>
          </a:p>
          <a:p>
            <a:r>
              <a:rPr lang="en-GB" dirty="0">
                <a:solidFill>
                  <a:srgbClr val="0070C0"/>
                </a:solidFill>
              </a:rPr>
              <a:t>I have picked up 3 apples.  How many more do we need so that we have 10?</a:t>
            </a:r>
          </a:p>
          <a:p>
            <a:pPr lvl="1"/>
            <a:r>
              <a:rPr lang="en-GB" dirty="0">
                <a:solidFill>
                  <a:srgbClr val="0070C0"/>
                </a:solidFill>
              </a:rPr>
              <a:t>Ask children to count as they pick them up and put them into the bag.</a:t>
            </a:r>
          </a:p>
          <a:p>
            <a:endParaRPr lang="en-GB" dirty="0">
              <a:solidFill>
                <a:srgbClr val="0070C0"/>
              </a:solidFill>
            </a:endParaRPr>
          </a:p>
          <a:p>
            <a:endParaRPr lang="en-GB" dirty="0">
              <a:solidFill>
                <a:srgbClr val="0070C0"/>
              </a:solidFill>
            </a:endParaRPr>
          </a:p>
          <a:p>
            <a:r>
              <a:rPr lang="en-GB" dirty="0">
                <a:solidFill>
                  <a:srgbClr val="0070C0"/>
                </a:solidFill>
              </a:rPr>
              <a:t>Using 10p pieces and 1p pieces can be great for place value.</a:t>
            </a:r>
          </a:p>
          <a:p>
            <a:r>
              <a:rPr lang="en-GB" dirty="0">
                <a:solidFill>
                  <a:srgbClr val="0070C0"/>
                </a:solidFill>
              </a:rPr>
              <a:t>Show me 23p using these coins.</a:t>
            </a:r>
          </a:p>
          <a:p>
            <a:endParaRPr lang="en-GB" dirty="0">
              <a:solidFill>
                <a:srgbClr val="0070C0"/>
              </a:solidFill>
            </a:endParaRPr>
          </a:p>
          <a:p>
            <a:endParaRPr lang="en-GB" dirty="0">
              <a:solidFill>
                <a:srgbClr val="0070C0"/>
              </a:solidFill>
            </a:endParaRPr>
          </a:p>
        </p:txBody>
      </p:sp>
    </p:spTree>
    <p:extLst>
      <p:ext uri="{BB962C8B-B14F-4D97-AF65-F5344CB8AC3E}">
        <p14:creationId xmlns:p14="http://schemas.microsoft.com/office/powerpoint/2010/main" val="33601472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7789" t="34639" r="32711" b="30502"/>
          <a:stretch/>
        </p:blipFill>
        <p:spPr>
          <a:xfrm>
            <a:off x="11146968" y="5807664"/>
            <a:ext cx="1045032" cy="1050336"/>
          </a:xfrm>
          <a:prstGeom prst="rect">
            <a:avLst/>
          </a:prstGeom>
        </p:spPr>
      </p:pic>
      <p:pic>
        <p:nvPicPr>
          <p:cNvPr id="5" name="Picture 4"/>
          <p:cNvPicPr>
            <a:picLocks noChangeAspect="1"/>
          </p:cNvPicPr>
          <p:nvPr/>
        </p:nvPicPr>
        <p:blipFill rotWithShape="1">
          <a:blip r:embed="rId3"/>
          <a:srcRect l="26238" t="24285" r="42436" b="32856"/>
          <a:stretch/>
        </p:blipFill>
        <p:spPr>
          <a:xfrm>
            <a:off x="2952750" y="3883269"/>
            <a:ext cx="3867150" cy="2974731"/>
          </a:xfrm>
          <a:prstGeom prst="rect">
            <a:avLst/>
          </a:prstGeom>
        </p:spPr>
      </p:pic>
      <p:sp>
        <p:nvSpPr>
          <p:cNvPr id="6" name="Title 1"/>
          <p:cNvSpPr txBox="1">
            <a:spLocks/>
          </p:cNvSpPr>
          <p:nvPr/>
        </p:nvSpPr>
        <p:spPr>
          <a:xfrm>
            <a:off x="237857" y="220598"/>
            <a:ext cx="9182635" cy="731902"/>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smtClean="0"/>
              <a:t>What is FLUENCY?</a:t>
            </a:r>
          </a:p>
          <a:p>
            <a:endParaRPr lang="en-GB" dirty="0">
              <a:solidFill>
                <a:srgbClr val="0070C0"/>
              </a:solidFill>
            </a:endParaRPr>
          </a:p>
          <a:p>
            <a:pPr lvl="1"/>
            <a:r>
              <a:rPr lang="en-GB" b="1" dirty="0" smtClean="0">
                <a:solidFill>
                  <a:srgbClr val="0070C0"/>
                </a:solidFill>
              </a:rPr>
              <a:t>EFFICIENCY</a:t>
            </a:r>
            <a:endParaRPr lang="en-GB" dirty="0" smtClean="0">
              <a:solidFill>
                <a:srgbClr val="0070C0"/>
              </a:solidFill>
            </a:endParaRPr>
          </a:p>
          <a:p>
            <a:pPr lvl="2"/>
            <a:r>
              <a:rPr lang="en-GB" dirty="0" smtClean="0">
                <a:solidFill>
                  <a:srgbClr val="0070C0"/>
                </a:solidFill>
              </a:rPr>
              <a:t>Students select an efficient strategy to solve a problem e.g. knowledge of number facts rather than counting objects to solve 16 + 2.</a:t>
            </a:r>
            <a:endParaRPr lang="en-GB" b="1" dirty="0" smtClean="0">
              <a:solidFill>
                <a:srgbClr val="0070C0"/>
              </a:solidFill>
            </a:endParaRPr>
          </a:p>
          <a:p>
            <a:pPr lvl="1"/>
            <a:r>
              <a:rPr lang="en-GB" b="1" dirty="0" smtClean="0">
                <a:solidFill>
                  <a:srgbClr val="0070C0"/>
                </a:solidFill>
              </a:rPr>
              <a:t>ACCURACY</a:t>
            </a:r>
            <a:endParaRPr lang="en-GB" b="1" dirty="0">
              <a:solidFill>
                <a:srgbClr val="0070C0"/>
              </a:solidFill>
            </a:endParaRPr>
          </a:p>
          <a:p>
            <a:pPr lvl="2"/>
            <a:r>
              <a:rPr lang="en-GB" dirty="0" smtClean="0">
                <a:solidFill>
                  <a:srgbClr val="0070C0"/>
                </a:solidFill>
              </a:rPr>
              <a:t>Careful recording, knowledge of number facts and relationships, double checking answers e.g. 11 + 4 = 51</a:t>
            </a:r>
            <a:endParaRPr lang="en-GB" dirty="0">
              <a:solidFill>
                <a:srgbClr val="0070C0"/>
              </a:solidFill>
            </a:endParaRPr>
          </a:p>
          <a:p>
            <a:pPr lvl="1"/>
            <a:r>
              <a:rPr lang="en-GB" b="1" dirty="0" smtClean="0">
                <a:solidFill>
                  <a:srgbClr val="0070C0"/>
                </a:solidFill>
              </a:rPr>
              <a:t>FLEXIBILITY</a:t>
            </a:r>
          </a:p>
          <a:p>
            <a:pPr lvl="2"/>
            <a:r>
              <a:rPr lang="en-GB" dirty="0" smtClean="0">
                <a:solidFill>
                  <a:srgbClr val="0070C0"/>
                </a:solidFill>
              </a:rPr>
              <a:t>Use of more than one approach to solve a problem e.g. one strategy to solve and another to check e.g. check that 16 + 2 = 18 using the inverse 18 – 2  = 16</a:t>
            </a:r>
            <a:endParaRPr lang="en-GB" dirty="0">
              <a:solidFill>
                <a:srgbClr val="0070C0"/>
              </a:solidFill>
            </a:endParaRPr>
          </a:p>
        </p:txBody>
      </p:sp>
    </p:spTree>
    <p:extLst>
      <p:ext uri="{BB962C8B-B14F-4D97-AF65-F5344CB8AC3E}">
        <p14:creationId xmlns:p14="http://schemas.microsoft.com/office/powerpoint/2010/main" val="24269241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7789" t="34639" r="32711" b="30502"/>
          <a:stretch/>
        </p:blipFill>
        <p:spPr>
          <a:xfrm>
            <a:off x="11146968" y="5807664"/>
            <a:ext cx="1045032" cy="1050336"/>
          </a:xfrm>
          <a:prstGeom prst="rect">
            <a:avLst/>
          </a:prstGeom>
        </p:spPr>
      </p:pic>
      <p:sp>
        <p:nvSpPr>
          <p:cNvPr id="7" name="Title 1"/>
          <p:cNvSpPr txBox="1">
            <a:spLocks/>
          </p:cNvSpPr>
          <p:nvPr/>
        </p:nvSpPr>
        <p:spPr>
          <a:xfrm>
            <a:off x="237857" y="220598"/>
            <a:ext cx="9182635" cy="731902"/>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smtClean="0"/>
              <a:t>What is </a:t>
            </a:r>
            <a:r>
              <a:rPr lang="en-GB" dirty="0" smtClean="0">
                <a:solidFill>
                  <a:srgbClr val="0070C0"/>
                </a:solidFill>
              </a:rPr>
              <a:t>REASONING?</a:t>
            </a:r>
          </a:p>
          <a:p>
            <a:endParaRPr lang="en-GB" dirty="0">
              <a:solidFill>
                <a:srgbClr val="0070C0"/>
              </a:solidFill>
            </a:endParaRPr>
          </a:p>
          <a:p>
            <a:pPr lvl="1"/>
            <a:r>
              <a:rPr lang="en-GB" dirty="0" smtClean="0">
                <a:solidFill>
                  <a:srgbClr val="0070C0"/>
                </a:solidFill>
              </a:rPr>
              <a:t>Reasoning is where we use what we know to work out things that we don’t </a:t>
            </a:r>
          </a:p>
          <a:p>
            <a:pPr lvl="1"/>
            <a:r>
              <a:rPr lang="en-GB" dirty="0" smtClean="0">
                <a:solidFill>
                  <a:srgbClr val="0070C0"/>
                </a:solidFill>
              </a:rPr>
              <a:t>e.g. 2, 4, 6, …, 10</a:t>
            </a:r>
          </a:p>
          <a:p>
            <a:pPr lvl="1"/>
            <a:endParaRPr lang="en-GB" dirty="0">
              <a:solidFill>
                <a:srgbClr val="0070C0"/>
              </a:solidFill>
            </a:endParaRPr>
          </a:p>
          <a:p>
            <a:pPr lvl="1"/>
            <a:r>
              <a:rPr lang="en-GB" dirty="0" smtClean="0">
                <a:solidFill>
                  <a:srgbClr val="0070C0"/>
                </a:solidFill>
              </a:rPr>
              <a:t>Research suggests that the ability to reason is the most important skill in ensuring that a child is mathematically successful.</a:t>
            </a:r>
          </a:p>
          <a:p>
            <a:pPr lvl="1"/>
            <a:endParaRPr lang="en-GB" dirty="0">
              <a:solidFill>
                <a:srgbClr val="0070C0"/>
              </a:solidFill>
            </a:endParaRPr>
          </a:p>
          <a:p>
            <a:pPr lvl="1"/>
            <a:r>
              <a:rPr lang="en-GB" dirty="0" smtClean="0">
                <a:solidFill>
                  <a:srgbClr val="0070C0"/>
                </a:solidFill>
              </a:rPr>
              <a:t>Encourage you child to:</a:t>
            </a:r>
          </a:p>
          <a:p>
            <a:pPr lvl="2"/>
            <a:r>
              <a:rPr lang="en-GB" dirty="0" smtClean="0">
                <a:solidFill>
                  <a:srgbClr val="0070C0"/>
                </a:solidFill>
              </a:rPr>
              <a:t>Describe what they did.</a:t>
            </a:r>
          </a:p>
          <a:p>
            <a:pPr lvl="2"/>
            <a:r>
              <a:rPr lang="en-GB" dirty="0" smtClean="0">
                <a:solidFill>
                  <a:srgbClr val="0070C0"/>
                </a:solidFill>
              </a:rPr>
              <a:t>Explain how they go their answer.</a:t>
            </a:r>
          </a:p>
          <a:p>
            <a:pPr lvl="2"/>
            <a:r>
              <a:rPr lang="en-GB" dirty="0" smtClean="0">
                <a:solidFill>
                  <a:srgbClr val="0070C0"/>
                </a:solidFill>
              </a:rPr>
              <a:t>Convince you or prove their answer is correct.</a:t>
            </a:r>
          </a:p>
          <a:p>
            <a:pPr lvl="3"/>
            <a:r>
              <a:rPr lang="en-GB" dirty="0" smtClean="0">
                <a:solidFill>
                  <a:srgbClr val="0070C0"/>
                </a:solidFill>
              </a:rPr>
              <a:t>e.g. I know……because……</a:t>
            </a:r>
          </a:p>
          <a:p>
            <a:pPr lvl="3"/>
            <a:r>
              <a:rPr lang="en-GB" dirty="0">
                <a:solidFill>
                  <a:srgbClr val="0070C0"/>
                </a:solidFill>
              </a:rPr>
              <a:t>	</a:t>
            </a:r>
            <a:r>
              <a:rPr lang="en-GB" dirty="0" smtClean="0">
                <a:solidFill>
                  <a:srgbClr val="0070C0"/>
                </a:solidFill>
              </a:rPr>
              <a:t>The answer cannot be……because……</a:t>
            </a:r>
          </a:p>
          <a:p>
            <a:pPr lvl="3"/>
            <a:r>
              <a:rPr lang="en-GB" dirty="0">
                <a:solidFill>
                  <a:srgbClr val="0070C0"/>
                </a:solidFill>
              </a:rPr>
              <a:t>	</a:t>
            </a:r>
            <a:r>
              <a:rPr lang="en-GB" dirty="0" smtClean="0">
                <a:solidFill>
                  <a:srgbClr val="0070C0"/>
                </a:solidFill>
              </a:rPr>
              <a:t>When I tried…..I noticed……</a:t>
            </a:r>
          </a:p>
          <a:p>
            <a:pPr lvl="3"/>
            <a:r>
              <a:rPr lang="en-GB" dirty="0" smtClean="0">
                <a:solidFill>
                  <a:srgbClr val="0070C0"/>
                </a:solidFill>
              </a:rPr>
              <a:t>	If this is true then……</a:t>
            </a:r>
          </a:p>
        </p:txBody>
      </p:sp>
    </p:spTree>
    <p:extLst>
      <p:ext uri="{BB962C8B-B14F-4D97-AF65-F5344CB8AC3E}">
        <p14:creationId xmlns:p14="http://schemas.microsoft.com/office/powerpoint/2010/main" val="17583697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7789" t="34639" r="32711" b="30502"/>
          <a:stretch/>
        </p:blipFill>
        <p:spPr>
          <a:xfrm>
            <a:off x="11146968" y="5807664"/>
            <a:ext cx="1045032" cy="1050336"/>
          </a:xfrm>
          <a:prstGeom prst="rect">
            <a:avLst/>
          </a:prstGeom>
        </p:spPr>
      </p:pic>
      <p:sp>
        <p:nvSpPr>
          <p:cNvPr id="5" name="Title 1"/>
          <p:cNvSpPr txBox="1">
            <a:spLocks/>
          </p:cNvSpPr>
          <p:nvPr/>
        </p:nvSpPr>
        <p:spPr>
          <a:xfrm>
            <a:off x="237857" y="220598"/>
            <a:ext cx="9182635" cy="731902"/>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smtClean="0"/>
              <a:t>What is PROBLEM SOLVING</a:t>
            </a:r>
          </a:p>
          <a:p>
            <a:endParaRPr lang="en-GB" dirty="0">
              <a:solidFill>
                <a:srgbClr val="0070C0"/>
              </a:solidFill>
            </a:endParaRPr>
          </a:p>
          <a:p>
            <a:pPr lvl="1"/>
            <a:r>
              <a:rPr lang="en-GB" dirty="0" smtClean="0">
                <a:solidFill>
                  <a:srgbClr val="0070C0"/>
                </a:solidFill>
              </a:rPr>
              <a:t>Problem Solving is important as children need chance to apply skills and knowledge in real life and open ended situations.</a:t>
            </a:r>
          </a:p>
          <a:p>
            <a:pPr lvl="1"/>
            <a:endParaRPr lang="en-GB" dirty="0">
              <a:solidFill>
                <a:srgbClr val="0070C0"/>
              </a:solidFill>
            </a:endParaRPr>
          </a:p>
          <a:p>
            <a:pPr lvl="1"/>
            <a:r>
              <a:rPr lang="en-GB" dirty="0" smtClean="0">
                <a:solidFill>
                  <a:srgbClr val="0070C0"/>
                </a:solidFill>
              </a:rPr>
              <a:t>To solve problems children need to:</a:t>
            </a:r>
          </a:p>
          <a:p>
            <a:pPr marL="1200150" lvl="2" indent="-285750">
              <a:buFont typeface="Arial" panose="020B0604020202020204" pitchFamily="34" charset="0"/>
              <a:buChar char="•"/>
            </a:pPr>
            <a:r>
              <a:rPr lang="en-GB" dirty="0" smtClean="0">
                <a:solidFill>
                  <a:srgbClr val="0070C0"/>
                </a:solidFill>
              </a:rPr>
              <a:t>Select relevant information</a:t>
            </a:r>
          </a:p>
          <a:p>
            <a:pPr marL="1200150" lvl="2" indent="-285750">
              <a:buFont typeface="Arial" panose="020B0604020202020204" pitchFamily="34" charset="0"/>
              <a:buChar char="•"/>
            </a:pPr>
            <a:r>
              <a:rPr lang="en-GB" dirty="0" smtClean="0">
                <a:solidFill>
                  <a:srgbClr val="0070C0"/>
                </a:solidFill>
              </a:rPr>
              <a:t>Decide which operation and calculation to use</a:t>
            </a:r>
          </a:p>
          <a:p>
            <a:pPr marL="1200150" lvl="2" indent="-285750">
              <a:buFont typeface="Arial" panose="020B0604020202020204" pitchFamily="34" charset="0"/>
              <a:buChar char="•"/>
            </a:pPr>
            <a:r>
              <a:rPr lang="en-GB" dirty="0" smtClean="0">
                <a:solidFill>
                  <a:srgbClr val="0070C0"/>
                </a:solidFill>
              </a:rPr>
              <a:t>Decide on an efficient method</a:t>
            </a:r>
          </a:p>
          <a:p>
            <a:pPr marL="1200150" lvl="2" indent="-285750">
              <a:buFont typeface="Arial" panose="020B0604020202020204" pitchFamily="34" charset="0"/>
              <a:buChar char="•"/>
            </a:pPr>
            <a:r>
              <a:rPr lang="en-GB" dirty="0" smtClean="0">
                <a:solidFill>
                  <a:srgbClr val="0070C0"/>
                </a:solidFill>
              </a:rPr>
              <a:t>Calculate accurately</a:t>
            </a:r>
          </a:p>
          <a:p>
            <a:pPr marL="1200150" lvl="2" indent="-285750">
              <a:buFont typeface="Arial" panose="020B0604020202020204" pitchFamily="34" charset="0"/>
              <a:buChar char="•"/>
            </a:pPr>
            <a:r>
              <a:rPr lang="en-GB" dirty="0" smtClean="0">
                <a:solidFill>
                  <a:srgbClr val="0070C0"/>
                </a:solidFill>
              </a:rPr>
              <a:t>Check answers and work in context</a:t>
            </a:r>
          </a:p>
          <a:p>
            <a:pPr marL="1200150" lvl="2" indent="-285750">
              <a:buFont typeface="Arial" panose="020B0604020202020204" pitchFamily="34" charset="0"/>
              <a:buChar char="•"/>
            </a:pPr>
            <a:r>
              <a:rPr lang="en-GB" dirty="0" smtClean="0">
                <a:solidFill>
                  <a:srgbClr val="0070C0"/>
                </a:solidFill>
              </a:rPr>
              <a:t>Consider how to organise their thinking</a:t>
            </a:r>
          </a:p>
          <a:p>
            <a:pPr marL="1200150" lvl="2" indent="-285750">
              <a:buFont typeface="Arial" panose="020B0604020202020204" pitchFamily="34" charset="0"/>
              <a:buChar char="•"/>
            </a:pPr>
            <a:r>
              <a:rPr lang="en-GB" dirty="0" smtClean="0">
                <a:solidFill>
                  <a:srgbClr val="0070C0"/>
                </a:solidFill>
              </a:rPr>
              <a:t>Consider where and how to start</a:t>
            </a:r>
          </a:p>
          <a:p>
            <a:pPr marL="742950" lvl="1" indent="-285750">
              <a:buFont typeface="Arial" panose="020B0604020202020204" pitchFamily="34" charset="0"/>
              <a:buChar char="•"/>
            </a:pPr>
            <a:endParaRPr lang="en-GB" dirty="0" smtClean="0">
              <a:solidFill>
                <a:srgbClr val="0070C0"/>
              </a:solidFill>
            </a:endParaRPr>
          </a:p>
          <a:p>
            <a:pPr lvl="1"/>
            <a:r>
              <a:rPr lang="en-GB" dirty="0" smtClean="0">
                <a:solidFill>
                  <a:srgbClr val="0070C0"/>
                </a:solidFill>
              </a:rPr>
              <a:t>Children need to be secure with problem solving at their level before moving to more complex challenges. Fluency is not enough.</a:t>
            </a:r>
            <a:endParaRPr lang="en-GB" dirty="0">
              <a:solidFill>
                <a:srgbClr val="0070C0"/>
              </a:solidFill>
            </a:endParaRPr>
          </a:p>
          <a:p>
            <a:pPr marL="742950" lvl="1" indent="-285750">
              <a:buFont typeface="Arial" panose="020B0604020202020204" pitchFamily="34" charset="0"/>
              <a:buChar char="•"/>
            </a:pPr>
            <a:endParaRPr lang="en-GB" dirty="0">
              <a:solidFill>
                <a:srgbClr val="0070C0"/>
              </a:solidFill>
            </a:endParaRPr>
          </a:p>
        </p:txBody>
      </p:sp>
    </p:spTree>
    <p:extLst>
      <p:ext uri="{BB962C8B-B14F-4D97-AF65-F5344CB8AC3E}">
        <p14:creationId xmlns:p14="http://schemas.microsoft.com/office/powerpoint/2010/main" val="29185236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7789" t="34639" r="32711" b="30502"/>
          <a:stretch/>
        </p:blipFill>
        <p:spPr>
          <a:xfrm>
            <a:off x="11146968" y="5807664"/>
            <a:ext cx="1045032" cy="1050336"/>
          </a:xfrm>
          <a:prstGeom prst="rect">
            <a:avLst/>
          </a:prstGeom>
        </p:spPr>
      </p:pic>
      <p:sp>
        <p:nvSpPr>
          <p:cNvPr id="6" name="Title 1"/>
          <p:cNvSpPr txBox="1">
            <a:spLocks/>
          </p:cNvSpPr>
          <p:nvPr/>
        </p:nvSpPr>
        <p:spPr>
          <a:xfrm>
            <a:off x="237857" y="220598"/>
            <a:ext cx="9182635" cy="731902"/>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smtClean="0"/>
              <a:t>Arithmetic Paper</a:t>
            </a:r>
          </a:p>
          <a:p>
            <a:pPr lvl="1"/>
            <a:endParaRPr lang="en-GB" dirty="0"/>
          </a:p>
          <a:p>
            <a:pPr lvl="1"/>
            <a:r>
              <a:rPr lang="en-GB" b="1" dirty="0" smtClean="0">
                <a:solidFill>
                  <a:srgbClr val="0070C0"/>
                </a:solidFill>
              </a:rPr>
              <a:t>ADDITION</a:t>
            </a:r>
          </a:p>
          <a:p>
            <a:pPr marL="1200150" lvl="2" indent="-285750">
              <a:buFont typeface="Arial" panose="020B0604020202020204" pitchFamily="34" charset="0"/>
              <a:buChar char="•"/>
            </a:pPr>
            <a:r>
              <a:rPr lang="en-GB" dirty="0" smtClean="0">
                <a:solidFill>
                  <a:srgbClr val="0070C0"/>
                </a:solidFill>
              </a:rPr>
              <a:t>Bridging through ten e.g. 23 + 18</a:t>
            </a:r>
          </a:p>
          <a:p>
            <a:pPr marL="1200150" lvl="2" indent="-285750">
              <a:buFont typeface="Arial" panose="020B0604020202020204" pitchFamily="34" charset="0"/>
              <a:buChar char="•"/>
            </a:pPr>
            <a:r>
              <a:rPr lang="en-GB" dirty="0" smtClean="0">
                <a:solidFill>
                  <a:srgbClr val="0070C0"/>
                </a:solidFill>
              </a:rPr>
              <a:t>1 digit and 2 digit</a:t>
            </a:r>
          </a:p>
          <a:p>
            <a:pPr marL="1200150" lvl="2" indent="-285750">
              <a:buFont typeface="Arial" panose="020B0604020202020204" pitchFamily="34" charset="0"/>
              <a:buChar char="•"/>
            </a:pPr>
            <a:r>
              <a:rPr lang="en-GB" dirty="0" smtClean="0">
                <a:solidFill>
                  <a:srgbClr val="0070C0"/>
                </a:solidFill>
              </a:rPr>
              <a:t>Adding three integers e.g. 7 + 12 + 13</a:t>
            </a:r>
          </a:p>
          <a:p>
            <a:pPr marL="1200150" lvl="2" indent="-285750">
              <a:buFont typeface="Arial" panose="020B0604020202020204" pitchFamily="34" charset="0"/>
              <a:buChar char="•"/>
            </a:pPr>
            <a:r>
              <a:rPr lang="en-GB" dirty="0" smtClean="0">
                <a:solidFill>
                  <a:srgbClr val="0070C0"/>
                </a:solidFill>
              </a:rPr>
              <a:t>Missing values (variables) e.g. 14 + □ = 23</a:t>
            </a:r>
            <a:endParaRPr lang="en-GB" dirty="0">
              <a:solidFill>
                <a:srgbClr val="0070C0"/>
              </a:solidFill>
            </a:endParaRPr>
          </a:p>
          <a:p>
            <a:pPr lvl="1"/>
            <a:endParaRPr lang="en-GB" b="1" dirty="0" smtClean="0">
              <a:solidFill>
                <a:srgbClr val="0070C0"/>
              </a:solidFill>
            </a:endParaRPr>
          </a:p>
          <a:p>
            <a:pPr lvl="1"/>
            <a:r>
              <a:rPr lang="en-GB" b="1" dirty="0" smtClean="0">
                <a:solidFill>
                  <a:srgbClr val="0070C0"/>
                </a:solidFill>
              </a:rPr>
              <a:t>SUBTRACTION</a:t>
            </a:r>
          </a:p>
          <a:p>
            <a:pPr marL="1200150" lvl="2" indent="-285750">
              <a:buFont typeface="Arial" panose="020B0604020202020204" pitchFamily="34" charset="0"/>
              <a:buChar char="•"/>
            </a:pPr>
            <a:r>
              <a:rPr lang="en-GB" dirty="0" smtClean="0">
                <a:solidFill>
                  <a:srgbClr val="0070C0"/>
                </a:solidFill>
              </a:rPr>
              <a:t>1 digit and 2 digit</a:t>
            </a:r>
          </a:p>
          <a:p>
            <a:pPr marL="1200150" lvl="2" indent="-285750">
              <a:buFont typeface="Arial" panose="020B0604020202020204" pitchFamily="34" charset="0"/>
              <a:buChar char="•"/>
            </a:pPr>
            <a:r>
              <a:rPr lang="en-GB" dirty="0" smtClean="0">
                <a:solidFill>
                  <a:srgbClr val="0070C0"/>
                </a:solidFill>
              </a:rPr>
              <a:t>Bridging 10 e.g. 23 – 11</a:t>
            </a:r>
          </a:p>
          <a:p>
            <a:pPr marL="1200150" lvl="2" indent="-285750">
              <a:buFont typeface="Arial" panose="020B0604020202020204" pitchFamily="34" charset="0"/>
              <a:buChar char="•"/>
            </a:pPr>
            <a:r>
              <a:rPr lang="en-GB" dirty="0" smtClean="0">
                <a:solidFill>
                  <a:srgbClr val="0070C0"/>
                </a:solidFill>
              </a:rPr>
              <a:t>Missing box e.g. </a:t>
            </a:r>
            <a:r>
              <a:rPr lang="en-GB" dirty="0">
                <a:solidFill>
                  <a:srgbClr val="0070C0"/>
                </a:solidFill>
              </a:rPr>
              <a:t>23 - □ = </a:t>
            </a:r>
            <a:r>
              <a:rPr lang="en-GB" dirty="0" smtClean="0">
                <a:solidFill>
                  <a:srgbClr val="0070C0"/>
                </a:solidFill>
              </a:rPr>
              <a:t>14</a:t>
            </a:r>
          </a:p>
          <a:p>
            <a:pPr lvl="1"/>
            <a:endParaRPr lang="en-GB" b="1" dirty="0" smtClean="0">
              <a:solidFill>
                <a:srgbClr val="0070C0"/>
              </a:solidFill>
            </a:endParaRPr>
          </a:p>
          <a:p>
            <a:pPr lvl="1"/>
            <a:r>
              <a:rPr lang="en-GB" b="1" dirty="0" smtClean="0">
                <a:solidFill>
                  <a:srgbClr val="0070C0"/>
                </a:solidFill>
              </a:rPr>
              <a:t>MULTIPLICATION</a:t>
            </a:r>
          </a:p>
          <a:p>
            <a:pPr marL="1200150" lvl="2" indent="-285750">
              <a:buFont typeface="Arial" panose="020B0604020202020204" pitchFamily="34" charset="0"/>
              <a:buChar char="•"/>
            </a:pPr>
            <a:r>
              <a:rPr lang="en-GB" dirty="0" smtClean="0">
                <a:solidFill>
                  <a:srgbClr val="0070C0"/>
                </a:solidFill>
              </a:rPr>
              <a:t>1 digit multiplication e.g. 3 x 3 = …, 5 x 0 = …, 8 x 10 = …</a:t>
            </a:r>
          </a:p>
          <a:p>
            <a:pPr lvl="1"/>
            <a:endParaRPr lang="en-GB" b="1" dirty="0" smtClean="0">
              <a:solidFill>
                <a:srgbClr val="0070C0"/>
              </a:solidFill>
            </a:endParaRPr>
          </a:p>
          <a:p>
            <a:pPr lvl="1"/>
            <a:r>
              <a:rPr lang="en-GB" b="1" dirty="0" smtClean="0">
                <a:solidFill>
                  <a:srgbClr val="0070C0"/>
                </a:solidFill>
              </a:rPr>
              <a:t>DIVISION</a:t>
            </a:r>
          </a:p>
          <a:p>
            <a:pPr marL="1200150" lvl="2" indent="-285750">
              <a:buFont typeface="Arial" panose="020B0604020202020204" pitchFamily="34" charset="0"/>
              <a:buChar char="•"/>
            </a:pPr>
            <a:r>
              <a:rPr lang="en-GB" dirty="0" smtClean="0">
                <a:solidFill>
                  <a:srgbClr val="0070C0"/>
                </a:solidFill>
              </a:rPr>
              <a:t>Dividing by 2, 3, 5 and 10 e.g. 12 ÷ 2 = …, 35 ÷ 5 = …</a:t>
            </a:r>
          </a:p>
          <a:p>
            <a:pPr marL="1200150" lvl="2" indent="-285750">
              <a:buFont typeface="Arial" panose="020B0604020202020204" pitchFamily="34" charset="0"/>
              <a:buChar char="•"/>
            </a:pPr>
            <a:r>
              <a:rPr lang="en-GB" dirty="0" smtClean="0">
                <a:solidFill>
                  <a:srgbClr val="0070C0"/>
                </a:solidFill>
              </a:rPr>
              <a:t>Fractions 1/3 of 21 = …, ¾ of 40 = …</a:t>
            </a:r>
          </a:p>
          <a:p>
            <a:pPr marL="1200150" lvl="2" indent="-285750">
              <a:buFont typeface="Arial" panose="020B0604020202020204" pitchFamily="34" charset="0"/>
              <a:buChar char="•"/>
            </a:pPr>
            <a:endParaRPr lang="en-GB" dirty="0" smtClean="0">
              <a:solidFill>
                <a:srgbClr val="0070C0"/>
              </a:solidFill>
            </a:endParaRPr>
          </a:p>
          <a:p>
            <a:pPr marL="1200150" lvl="2" indent="-285750">
              <a:buFont typeface="Arial" panose="020B0604020202020204" pitchFamily="34" charset="0"/>
              <a:buChar char="•"/>
            </a:pPr>
            <a:endParaRPr lang="en-GB" dirty="0">
              <a:solidFill>
                <a:srgbClr val="0070C0"/>
              </a:solidFill>
            </a:endParaRPr>
          </a:p>
          <a:p>
            <a:pPr marL="1200150" lvl="2" indent="-285750">
              <a:buFont typeface="Arial" panose="020B0604020202020204" pitchFamily="34" charset="0"/>
              <a:buChar char="•"/>
            </a:pPr>
            <a:endParaRPr lang="en-GB" dirty="0" smtClean="0">
              <a:solidFill>
                <a:srgbClr val="0070C0"/>
              </a:solidFill>
            </a:endParaRPr>
          </a:p>
          <a:p>
            <a:pPr marL="1200150" lvl="2" indent="-285750">
              <a:buFont typeface="Arial" panose="020B0604020202020204" pitchFamily="34" charset="0"/>
              <a:buChar char="•"/>
            </a:pPr>
            <a:endParaRPr lang="en-GB" dirty="0" smtClean="0">
              <a:solidFill>
                <a:srgbClr val="0070C0"/>
              </a:solidFill>
            </a:endParaRPr>
          </a:p>
          <a:p>
            <a:pPr lvl="1"/>
            <a:endParaRPr lang="en-GB" dirty="0" smtClean="0"/>
          </a:p>
          <a:p>
            <a:endParaRPr lang="en-GB" dirty="0">
              <a:solidFill>
                <a:srgbClr val="0070C0"/>
              </a:solidFill>
            </a:endParaRPr>
          </a:p>
        </p:txBody>
      </p:sp>
    </p:spTree>
    <p:extLst>
      <p:ext uri="{BB962C8B-B14F-4D97-AF65-F5344CB8AC3E}">
        <p14:creationId xmlns:p14="http://schemas.microsoft.com/office/powerpoint/2010/main" val="24375947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7789" t="34639" r="32711" b="30502"/>
          <a:stretch/>
        </p:blipFill>
        <p:spPr>
          <a:xfrm>
            <a:off x="11146968" y="5807664"/>
            <a:ext cx="1045032" cy="1050336"/>
          </a:xfrm>
          <a:prstGeom prst="rect">
            <a:avLst/>
          </a:prstGeom>
        </p:spPr>
      </p:pic>
      <p:sp>
        <p:nvSpPr>
          <p:cNvPr id="4" name="Title 1"/>
          <p:cNvSpPr txBox="1">
            <a:spLocks/>
          </p:cNvSpPr>
          <p:nvPr/>
        </p:nvSpPr>
        <p:spPr>
          <a:xfrm>
            <a:off x="210892" y="194734"/>
            <a:ext cx="9182635" cy="1653116"/>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smtClean="0"/>
              <a:t>Aims of the Mathematics curriculum</a:t>
            </a:r>
          </a:p>
          <a:p>
            <a:endParaRPr lang="en-GB" b="1" dirty="0" smtClean="0"/>
          </a:p>
          <a:p>
            <a:pPr lvl="1"/>
            <a:r>
              <a:rPr lang="en-GB" dirty="0"/>
              <a:t>The national curriculum for mathematics aims to ensure that all pupils</a:t>
            </a:r>
            <a:r>
              <a:rPr lang="en-GB" dirty="0" smtClean="0"/>
              <a:t>:</a:t>
            </a:r>
          </a:p>
          <a:p>
            <a:pPr lvl="1"/>
            <a:endParaRPr lang="en-GB" dirty="0"/>
          </a:p>
          <a:p>
            <a:pPr marL="742950" lvl="1" indent="-285750">
              <a:buFont typeface="Arial" panose="020B0604020202020204" pitchFamily="34" charset="0"/>
              <a:buChar char="•"/>
            </a:pPr>
            <a:r>
              <a:rPr lang="en-GB" dirty="0" smtClean="0"/>
              <a:t>become fluent in the fundamentals of mathematics, including through varied and frequent practice with increasingly complex problems over time, so that pupils develop conceptual understanding and the ability to recall and apply knowledge rapidly and accurately</a:t>
            </a:r>
          </a:p>
          <a:p>
            <a:pPr marL="742950" lvl="1" indent="-285750">
              <a:buFont typeface="Arial" panose="020B0604020202020204" pitchFamily="34" charset="0"/>
              <a:buChar char="•"/>
            </a:pPr>
            <a:endParaRPr lang="en-GB" dirty="0" smtClean="0"/>
          </a:p>
          <a:p>
            <a:pPr marL="742950" lvl="1" indent="-285750">
              <a:buFont typeface="Arial" panose="020B0604020202020204" pitchFamily="34" charset="0"/>
              <a:buChar char="•"/>
            </a:pPr>
            <a:r>
              <a:rPr lang="en-GB" dirty="0" smtClean="0"/>
              <a:t>reason </a:t>
            </a:r>
            <a:r>
              <a:rPr lang="en-GB" dirty="0"/>
              <a:t>mathematically by following a line of enquiry, conjecturing relationships and generalisations, and developing an argument, justification or proof using mathematical language</a:t>
            </a:r>
          </a:p>
          <a:p>
            <a:pPr marL="742950" lvl="1" indent="-285750">
              <a:buFont typeface="Arial" panose="020B0604020202020204" pitchFamily="34" charset="0"/>
              <a:buChar char="•"/>
            </a:pPr>
            <a:endParaRPr lang="en-GB" dirty="0" smtClean="0"/>
          </a:p>
          <a:p>
            <a:pPr marL="742950" lvl="1" indent="-285750">
              <a:buFont typeface="Arial" panose="020B0604020202020204" pitchFamily="34" charset="0"/>
              <a:buChar char="•"/>
            </a:pPr>
            <a:r>
              <a:rPr lang="en-GB" dirty="0" smtClean="0"/>
              <a:t>can </a:t>
            </a:r>
            <a:r>
              <a:rPr lang="en-GB" dirty="0"/>
              <a:t>solve problems by applying their mathematics to a variety of routine and non-routine problems with increasing sophistication, including breaking down problems into a series of simpler steps and persevering in seeking solutions</a:t>
            </a:r>
          </a:p>
          <a:p>
            <a:endParaRPr lang="en-GB" dirty="0"/>
          </a:p>
        </p:txBody>
      </p:sp>
    </p:spTree>
    <p:extLst>
      <p:ext uri="{BB962C8B-B14F-4D97-AF65-F5344CB8AC3E}">
        <p14:creationId xmlns:p14="http://schemas.microsoft.com/office/powerpoint/2010/main" val="16116327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7789" t="34639" r="32711" b="30502"/>
          <a:stretch/>
        </p:blipFill>
        <p:spPr>
          <a:xfrm>
            <a:off x="11146968" y="5807664"/>
            <a:ext cx="1045032" cy="1050336"/>
          </a:xfrm>
          <a:prstGeom prst="rect">
            <a:avLst/>
          </a:prstGeom>
        </p:spPr>
      </p:pic>
      <p:pic>
        <p:nvPicPr>
          <p:cNvPr id="5" name="Picture 4"/>
          <p:cNvPicPr>
            <a:picLocks noChangeAspect="1"/>
          </p:cNvPicPr>
          <p:nvPr/>
        </p:nvPicPr>
        <p:blipFill rotWithShape="1">
          <a:blip r:embed="rId3"/>
          <a:srcRect l="28303" t="24256" r="35666" b="39038"/>
          <a:stretch/>
        </p:blipFill>
        <p:spPr>
          <a:xfrm>
            <a:off x="4829174" y="4304370"/>
            <a:ext cx="4048250" cy="2318658"/>
          </a:xfrm>
          <a:prstGeom prst="rect">
            <a:avLst/>
          </a:prstGeom>
        </p:spPr>
      </p:pic>
      <p:pic>
        <p:nvPicPr>
          <p:cNvPr id="6" name="Picture 5"/>
          <p:cNvPicPr>
            <a:picLocks noChangeAspect="1"/>
          </p:cNvPicPr>
          <p:nvPr/>
        </p:nvPicPr>
        <p:blipFill rotWithShape="1">
          <a:blip r:embed="rId4"/>
          <a:srcRect l="29474" t="16022" r="34829" b="39336"/>
          <a:stretch/>
        </p:blipFill>
        <p:spPr>
          <a:xfrm>
            <a:off x="6597592" y="1380269"/>
            <a:ext cx="3267973" cy="2297794"/>
          </a:xfrm>
          <a:prstGeom prst="rect">
            <a:avLst/>
          </a:prstGeom>
        </p:spPr>
      </p:pic>
      <p:pic>
        <p:nvPicPr>
          <p:cNvPr id="8" name="Picture 7"/>
          <p:cNvPicPr>
            <a:picLocks noChangeAspect="1"/>
          </p:cNvPicPr>
          <p:nvPr/>
        </p:nvPicPr>
        <p:blipFill rotWithShape="1">
          <a:blip r:embed="rId5"/>
          <a:srcRect l="28223" t="23016" r="40518" b="25248"/>
          <a:stretch/>
        </p:blipFill>
        <p:spPr>
          <a:xfrm>
            <a:off x="2972253" y="997113"/>
            <a:ext cx="3269728" cy="3042558"/>
          </a:xfrm>
          <a:prstGeom prst="rect">
            <a:avLst/>
          </a:prstGeom>
        </p:spPr>
      </p:pic>
      <p:sp>
        <p:nvSpPr>
          <p:cNvPr id="9" name="Title 1"/>
          <p:cNvSpPr txBox="1">
            <a:spLocks/>
          </p:cNvSpPr>
          <p:nvPr/>
        </p:nvSpPr>
        <p:spPr>
          <a:xfrm>
            <a:off x="237857" y="220598"/>
            <a:ext cx="9182635" cy="731902"/>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smtClean="0"/>
              <a:t>Reasoning Paper</a:t>
            </a:r>
            <a:endParaRPr lang="en-GB" dirty="0" smtClean="0">
              <a:solidFill>
                <a:srgbClr val="0070C0"/>
              </a:solidFill>
            </a:endParaRPr>
          </a:p>
          <a:p>
            <a:pPr marL="1200150" lvl="2" indent="-285750">
              <a:buFont typeface="Arial" panose="020B0604020202020204" pitchFamily="34" charset="0"/>
              <a:buChar char="•"/>
            </a:pPr>
            <a:endParaRPr lang="en-GB" dirty="0">
              <a:solidFill>
                <a:srgbClr val="0070C0"/>
              </a:solidFill>
            </a:endParaRPr>
          </a:p>
          <a:p>
            <a:pPr marL="1200150" lvl="2" indent="-285750">
              <a:buFont typeface="Arial" panose="020B0604020202020204" pitchFamily="34" charset="0"/>
              <a:buChar char="•"/>
            </a:pPr>
            <a:endParaRPr lang="en-GB" dirty="0" smtClean="0">
              <a:solidFill>
                <a:srgbClr val="0070C0"/>
              </a:solidFill>
            </a:endParaRPr>
          </a:p>
          <a:p>
            <a:pPr marL="1200150" lvl="2" indent="-285750">
              <a:buFont typeface="Arial" panose="020B0604020202020204" pitchFamily="34" charset="0"/>
              <a:buChar char="•"/>
            </a:pPr>
            <a:endParaRPr lang="en-GB" dirty="0" smtClean="0">
              <a:solidFill>
                <a:srgbClr val="0070C0"/>
              </a:solidFill>
            </a:endParaRPr>
          </a:p>
          <a:p>
            <a:pPr lvl="1"/>
            <a:endParaRPr lang="en-GB" dirty="0" smtClean="0"/>
          </a:p>
          <a:p>
            <a:endParaRPr lang="en-GB" dirty="0">
              <a:solidFill>
                <a:srgbClr val="0070C0"/>
              </a:solidFill>
            </a:endParaRPr>
          </a:p>
        </p:txBody>
      </p:sp>
      <p:pic>
        <p:nvPicPr>
          <p:cNvPr id="7" name="Picture 6"/>
          <p:cNvPicPr>
            <a:picLocks noChangeAspect="1"/>
          </p:cNvPicPr>
          <p:nvPr/>
        </p:nvPicPr>
        <p:blipFill rotWithShape="1">
          <a:blip r:embed="rId6"/>
          <a:srcRect l="28861" t="27629" r="45259" b="16220"/>
          <a:stretch/>
        </p:blipFill>
        <p:spPr>
          <a:xfrm>
            <a:off x="190741" y="998929"/>
            <a:ext cx="2492763" cy="3040742"/>
          </a:xfrm>
          <a:prstGeom prst="rect">
            <a:avLst/>
          </a:prstGeom>
        </p:spPr>
      </p:pic>
      <p:pic>
        <p:nvPicPr>
          <p:cNvPr id="4" name="Picture 3"/>
          <p:cNvPicPr>
            <a:picLocks noChangeAspect="1"/>
          </p:cNvPicPr>
          <p:nvPr/>
        </p:nvPicPr>
        <p:blipFill rotWithShape="1">
          <a:blip r:embed="rId7"/>
          <a:srcRect l="29474" t="47569" r="41522" b="17709"/>
          <a:stretch/>
        </p:blipFill>
        <p:spPr>
          <a:xfrm>
            <a:off x="1086932" y="4389084"/>
            <a:ext cx="3193143" cy="2149230"/>
          </a:xfrm>
          <a:prstGeom prst="rect">
            <a:avLst/>
          </a:prstGeom>
        </p:spPr>
      </p:pic>
    </p:spTree>
    <p:extLst>
      <p:ext uri="{BB962C8B-B14F-4D97-AF65-F5344CB8AC3E}">
        <p14:creationId xmlns:p14="http://schemas.microsoft.com/office/powerpoint/2010/main" val="25900647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7789" t="34639" r="32711" b="30502"/>
          <a:stretch/>
        </p:blipFill>
        <p:spPr>
          <a:xfrm>
            <a:off x="11146968" y="5807664"/>
            <a:ext cx="1045032" cy="1050336"/>
          </a:xfrm>
          <a:prstGeom prst="rect">
            <a:avLst/>
          </a:prstGeom>
        </p:spPr>
      </p:pic>
      <p:pic>
        <p:nvPicPr>
          <p:cNvPr id="3" name="Picture 2"/>
          <p:cNvPicPr>
            <a:picLocks noChangeAspect="1"/>
          </p:cNvPicPr>
          <p:nvPr/>
        </p:nvPicPr>
        <p:blipFill rotWithShape="1">
          <a:blip r:embed="rId3"/>
          <a:srcRect l="32821" t="14831" r="31817" b="12748"/>
          <a:stretch/>
        </p:blipFill>
        <p:spPr>
          <a:xfrm>
            <a:off x="397510" y="952500"/>
            <a:ext cx="4555333" cy="5245100"/>
          </a:xfrm>
          <a:prstGeom prst="rect">
            <a:avLst/>
          </a:prstGeom>
        </p:spPr>
      </p:pic>
      <p:pic>
        <p:nvPicPr>
          <p:cNvPr id="4" name="Picture 3"/>
          <p:cNvPicPr>
            <a:picLocks noChangeAspect="1"/>
          </p:cNvPicPr>
          <p:nvPr/>
        </p:nvPicPr>
        <p:blipFill rotWithShape="1">
          <a:blip r:embed="rId4"/>
          <a:srcRect l="32932" t="15030" r="32040" b="12748"/>
          <a:stretch/>
        </p:blipFill>
        <p:spPr>
          <a:xfrm>
            <a:off x="4898955" y="956072"/>
            <a:ext cx="4521537" cy="5241528"/>
          </a:xfrm>
          <a:prstGeom prst="rect">
            <a:avLst/>
          </a:prstGeom>
        </p:spPr>
      </p:pic>
      <p:sp>
        <p:nvSpPr>
          <p:cNvPr id="5" name="Title 1"/>
          <p:cNvSpPr txBox="1">
            <a:spLocks/>
          </p:cNvSpPr>
          <p:nvPr/>
        </p:nvSpPr>
        <p:spPr>
          <a:xfrm>
            <a:off x="237857" y="220598"/>
            <a:ext cx="9182635" cy="731902"/>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smtClean="0"/>
              <a:t>Reasoning Challenges</a:t>
            </a:r>
            <a:endParaRPr lang="en-GB" dirty="0" smtClean="0">
              <a:solidFill>
                <a:srgbClr val="0070C0"/>
              </a:solidFill>
            </a:endParaRPr>
          </a:p>
          <a:p>
            <a:pPr marL="1200150" lvl="2" indent="-285750">
              <a:buFont typeface="Arial" panose="020B0604020202020204" pitchFamily="34" charset="0"/>
              <a:buChar char="•"/>
            </a:pPr>
            <a:endParaRPr lang="en-GB" dirty="0">
              <a:solidFill>
                <a:srgbClr val="0070C0"/>
              </a:solidFill>
            </a:endParaRPr>
          </a:p>
          <a:p>
            <a:pPr marL="1200150" lvl="2" indent="-285750">
              <a:buFont typeface="Arial" panose="020B0604020202020204" pitchFamily="34" charset="0"/>
              <a:buChar char="•"/>
            </a:pPr>
            <a:endParaRPr lang="en-GB" dirty="0" smtClean="0">
              <a:solidFill>
                <a:srgbClr val="0070C0"/>
              </a:solidFill>
            </a:endParaRPr>
          </a:p>
          <a:p>
            <a:pPr marL="1200150" lvl="2" indent="-285750">
              <a:buFont typeface="Arial" panose="020B0604020202020204" pitchFamily="34" charset="0"/>
              <a:buChar char="•"/>
            </a:pPr>
            <a:endParaRPr lang="en-GB" dirty="0" smtClean="0">
              <a:solidFill>
                <a:srgbClr val="0070C0"/>
              </a:solidFill>
            </a:endParaRPr>
          </a:p>
          <a:p>
            <a:pPr lvl="1"/>
            <a:endParaRPr lang="en-GB" dirty="0" smtClean="0"/>
          </a:p>
          <a:p>
            <a:endParaRPr lang="en-GB" dirty="0">
              <a:solidFill>
                <a:srgbClr val="0070C0"/>
              </a:solidFill>
            </a:endParaRPr>
          </a:p>
        </p:txBody>
      </p:sp>
    </p:spTree>
    <p:extLst>
      <p:ext uri="{BB962C8B-B14F-4D97-AF65-F5344CB8AC3E}">
        <p14:creationId xmlns:p14="http://schemas.microsoft.com/office/powerpoint/2010/main" val="5526320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7789" t="34639" r="32711" b="30502"/>
          <a:stretch/>
        </p:blipFill>
        <p:spPr>
          <a:xfrm>
            <a:off x="11146968" y="5807664"/>
            <a:ext cx="1045032" cy="1050336"/>
          </a:xfrm>
          <a:prstGeom prst="rect">
            <a:avLst/>
          </a:prstGeom>
        </p:spPr>
      </p:pic>
      <p:pic>
        <p:nvPicPr>
          <p:cNvPr id="3" name="Picture 2" descr="http://www.astro.umd.edu/~jph/door.jpg">
            <a:hlinkClick r:id="" action="ppaction://noaction"/>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0" y="0"/>
            <a:ext cx="2987675" cy="350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http://www.astro.umd.edu/~jph/door.jpg">
            <a:hlinkClick r:id="" action="ppaction://noaction"/>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6111698" y="9638"/>
            <a:ext cx="2987675" cy="3491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http://www.astro.umd.edu/~jph/door.jpg">
            <a:hlinkClick r:id="" action="ppaction://noaction"/>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041649" y="-908"/>
            <a:ext cx="2987675" cy="3501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http://www.astro.umd.edu/~jph/door.jpg">
            <a:hlinkClick r:id="" action="ppaction://noaction"/>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4860032" y="3645025"/>
            <a:ext cx="4172974" cy="325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http://www.astro.umd.edu/~jph/door.jpg">
            <a:hlinkClick r:id="" action="ppaction://noaction"/>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7462" y="3645025"/>
            <a:ext cx="4194498" cy="3212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1">
            <a:hlinkClick r:id="" action="ppaction://noaction"/>
          </p:cNvPr>
          <p:cNvSpPr>
            <a:spLocks noChangeArrowheads="1"/>
          </p:cNvSpPr>
          <p:nvPr/>
        </p:nvSpPr>
        <p:spPr bwMode="auto">
          <a:xfrm>
            <a:off x="1042988" y="620713"/>
            <a:ext cx="9366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GB" altLang="en-US" sz="3600" b="1">
                <a:solidFill>
                  <a:srgbClr val="000000"/>
                </a:solidFill>
                <a:cs typeface="Arial" charset="0"/>
                <a:hlinkClick r:id="" action="ppaction://noaction"/>
              </a:rPr>
              <a:t>1</a:t>
            </a:r>
            <a:r>
              <a:rPr lang="en-GB" altLang="en-US" sz="3600" b="1">
                <a:solidFill>
                  <a:srgbClr val="000000"/>
                </a:solidFill>
                <a:cs typeface="Arial" charset="0"/>
              </a:rPr>
              <a:t> </a:t>
            </a:r>
          </a:p>
        </p:txBody>
      </p:sp>
      <p:sp>
        <p:nvSpPr>
          <p:cNvPr id="9" name="Rectangle 12">
            <a:hlinkClick r:id="" action="ppaction://noaction"/>
          </p:cNvPr>
          <p:cNvSpPr>
            <a:spLocks noChangeArrowheads="1"/>
          </p:cNvSpPr>
          <p:nvPr/>
        </p:nvSpPr>
        <p:spPr bwMode="auto">
          <a:xfrm>
            <a:off x="6783603" y="5327156"/>
            <a:ext cx="9366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GB" altLang="en-US" sz="3600" b="1">
                <a:solidFill>
                  <a:srgbClr val="000000"/>
                </a:solidFill>
                <a:cs typeface="Arial" charset="0"/>
              </a:rPr>
              <a:t>5 </a:t>
            </a:r>
          </a:p>
        </p:txBody>
      </p:sp>
      <p:sp>
        <p:nvSpPr>
          <p:cNvPr id="10" name="Rectangle 13">
            <a:hlinkClick r:id="" action="ppaction://noaction"/>
          </p:cNvPr>
          <p:cNvSpPr>
            <a:spLocks noChangeArrowheads="1"/>
          </p:cNvSpPr>
          <p:nvPr/>
        </p:nvSpPr>
        <p:spPr bwMode="auto">
          <a:xfrm>
            <a:off x="1402672" y="5156671"/>
            <a:ext cx="9366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GB" altLang="en-US" sz="3600" b="1">
                <a:solidFill>
                  <a:srgbClr val="000000"/>
                </a:solidFill>
                <a:cs typeface="Arial" charset="0"/>
              </a:rPr>
              <a:t>4 </a:t>
            </a:r>
          </a:p>
        </p:txBody>
      </p:sp>
      <p:sp>
        <p:nvSpPr>
          <p:cNvPr id="11" name="Rectangle 15">
            <a:hlinkClick r:id="" action="ppaction://noaction"/>
          </p:cNvPr>
          <p:cNvSpPr>
            <a:spLocks noChangeArrowheads="1"/>
          </p:cNvSpPr>
          <p:nvPr/>
        </p:nvSpPr>
        <p:spPr bwMode="auto">
          <a:xfrm>
            <a:off x="7106574" y="417513"/>
            <a:ext cx="9366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GB" altLang="en-US" sz="3600" b="1" dirty="0">
                <a:solidFill>
                  <a:srgbClr val="000000"/>
                </a:solidFill>
                <a:cs typeface="Arial" charset="0"/>
              </a:rPr>
              <a:t>3 </a:t>
            </a:r>
          </a:p>
        </p:txBody>
      </p:sp>
      <p:sp>
        <p:nvSpPr>
          <p:cNvPr id="12" name="Rectangle 19">
            <a:hlinkClick r:id="" action="ppaction://noaction"/>
          </p:cNvPr>
          <p:cNvSpPr>
            <a:spLocks noChangeArrowheads="1"/>
          </p:cNvSpPr>
          <p:nvPr/>
        </p:nvSpPr>
        <p:spPr bwMode="auto">
          <a:xfrm>
            <a:off x="4067175" y="620713"/>
            <a:ext cx="9366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GB" altLang="en-US" sz="3600" b="1" dirty="0">
                <a:solidFill>
                  <a:srgbClr val="000000"/>
                </a:solidFill>
                <a:cs typeface="Arial" charset="0"/>
                <a:hlinkClick r:id="" action="ppaction://noaction"/>
              </a:rPr>
              <a:t>2 </a:t>
            </a:r>
            <a:endParaRPr lang="en-GB" altLang="en-US" sz="3600" b="1" dirty="0">
              <a:solidFill>
                <a:srgbClr val="000000"/>
              </a:solidFill>
              <a:cs typeface="Arial" charset="0"/>
            </a:endParaRPr>
          </a:p>
        </p:txBody>
      </p:sp>
      <p:sp>
        <p:nvSpPr>
          <p:cNvPr id="13" name="Text Box 20"/>
          <p:cNvSpPr txBox="1">
            <a:spLocks noChangeArrowheads="1"/>
          </p:cNvSpPr>
          <p:nvPr/>
        </p:nvSpPr>
        <p:spPr bwMode="auto">
          <a:xfrm>
            <a:off x="323850" y="188913"/>
            <a:ext cx="2663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GB" altLang="en-US" sz="2400" b="1" i="1">
                <a:solidFill>
                  <a:srgbClr val="FFFF00"/>
                </a:solidFill>
                <a:latin typeface="Times New Roman" pitchFamily="18" charset="0"/>
                <a:cs typeface="Arial" charset="0"/>
              </a:rPr>
              <a:t>People and fish</a:t>
            </a:r>
          </a:p>
        </p:txBody>
      </p:sp>
      <p:sp>
        <p:nvSpPr>
          <p:cNvPr id="14" name="Text Box 21"/>
          <p:cNvSpPr txBox="1">
            <a:spLocks noChangeArrowheads="1"/>
          </p:cNvSpPr>
          <p:nvPr/>
        </p:nvSpPr>
        <p:spPr bwMode="auto">
          <a:xfrm>
            <a:off x="0" y="1628775"/>
            <a:ext cx="291623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en-GB" altLang="en-US" sz="2400" b="1" dirty="0">
                <a:solidFill>
                  <a:srgbClr val="00FFFF"/>
                </a:solidFill>
                <a:latin typeface="Times New Roman" pitchFamily="18" charset="0"/>
                <a:cs typeface="Arial" charset="0"/>
              </a:rPr>
              <a:t>20 eyes </a:t>
            </a:r>
          </a:p>
          <a:p>
            <a:pPr algn="ctr" eaLnBrk="1" fontAlgn="base" hangingPunct="1">
              <a:spcBef>
                <a:spcPct val="50000"/>
              </a:spcBef>
              <a:spcAft>
                <a:spcPct val="0"/>
              </a:spcAft>
            </a:pPr>
            <a:r>
              <a:rPr lang="en-GB" altLang="en-US" sz="2400" b="1" dirty="0">
                <a:solidFill>
                  <a:srgbClr val="00FFFF"/>
                </a:solidFill>
                <a:latin typeface="Times New Roman" pitchFamily="18" charset="0"/>
                <a:cs typeface="Arial" charset="0"/>
              </a:rPr>
              <a:t>&amp; 14 legs</a:t>
            </a:r>
          </a:p>
        </p:txBody>
      </p:sp>
      <p:sp>
        <p:nvSpPr>
          <p:cNvPr id="15" name="Text Box 22"/>
          <p:cNvSpPr txBox="1">
            <a:spLocks noChangeArrowheads="1"/>
          </p:cNvSpPr>
          <p:nvPr/>
        </p:nvSpPr>
        <p:spPr bwMode="auto">
          <a:xfrm>
            <a:off x="6332669" y="254573"/>
            <a:ext cx="28113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GB" altLang="en-US" sz="2400" b="1" i="1" dirty="0">
                <a:solidFill>
                  <a:srgbClr val="FFFF00"/>
                </a:solidFill>
                <a:latin typeface="Times New Roman" pitchFamily="18" charset="0"/>
                <a:cs typeface="Arial" charset="0"/>
              </a:rPr>
              <a:t>People, cats and fish</a:t>
            </a:r>
          </a:p>
        </p:txBody>
      </p:sp>
      <p:sp>
        <p:nvSpPr>
          <p:cNvPr id="16" name="Text Box 26"/>
          <p:cNvSpPr txBox="1">
            <a:spLocks noChangeArrowheads="1"/>
          </p:cNvSpPr>
          <p:nvPr/>
        </p:nvSpPr>
        <p:spPr bwMode="auto">
          <a:xfrm>
            <a:off x="5920002" y="4990380"/>
            <a:ext cx="2663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GB" altLang="en-US" sz="2400" b="1" i="1" dirty="0">
                <a:solidFill>
                  <a:srgbClr val="FFFF00"/>
                </a:solidFill>
                <a:latin typeface="Times New Roman" pitchFamily="18" charset="0"/>
                <a:cs typeface="Arial" charset="0"/>
              </a:rPr>
              <a:t>People and octopi</a:t>
            </a:r>
          </a:p>
        </p:txBody>
      </p:sp>
      <p:sp>
        <p:nvSpPr>
          <p:cNvPr id="17" name="Text Box 27"/>
          <p:cNvSpPr txBox="1">
            <a:spLocks noChangeArrowheads="1"/>
          </p:cNvSpPr>
          <p:nvPr/>
        </p:nvSpPr>
        <p:spPr bwMode="auto">
          <a:xfrm>
            <a:off x="3276599" y="260648"/>
            <a:ext cx="2663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GB" altLang="en-US" sz="2400" b="1" i="1">
                <a:solidFill>
                  <a:srgbClr val="FFFF00"/>
                </a:solidFill>
                <a:latin typeface="Times New Roman" pitchFamily="18" charset="0"/>
                <a:cs typeface="Arial" charset="0"/>
              </a:rPr>
              <a:t>Dogs and fish</a:t>
            </a:r>
          </a:p>
        </p:txBody>
      </p:sp>
      <p:sp>
        <p:nvSpPr>
          <p:cNvPr id="18" name="Text Box 28"/>
          <p:cNvSpPr txBox="1">
            <a:spLocks noChangeArrowheads="1"/>
          </p:cNvSpPr>
          <p:nvPr/>
        </p:nvSpPr>
        <p:spPr bwMode="auto">
          <a:xfrm>
            <a:off x="539072" y="4797896"/>
            <a:ext cx="2663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GB" altLang="en-US" sz="2400" b="1" i="1" dirty="0">
                <a:solidFill>
                  <a:srgbClr val="FFFF00"/>
                </a:solidFill>
                <a:latin typeface="Times New Roman" pitchFamily="18" charset="0"/>
                <a:cs typeface="Arial" charset="0"/>
              </a:rPr>
              <a:t>People and dogs</a:t>
            </a:r>
          </a:p>
        </p:txBody>
      </p:sp>
      <p:sp>
        <p:nvSpPr>
          <p:cNvPr id="19" name="Text Box 31"/>
          <p:cNvSpPr txBox="1">
            <a:spLocks noChangeArrowheads="1"/>
          </p:cNvSpPr>
          <p:nvPr/>
        </p:nvSpPr>
        <p:spPr bwMode="auto">
          <a:xfrm>
            <a:off x="5720887" y="6251081"/>
            <a:ext cx="29162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en-GB" altLang="en-US" sz="2400" b="1" dirty="0">
                <a:solidFill>
                  <a:srgbClr val="00FFFF"/>
                </a:solidFill>
                <a:latin typeface="Times New Roman" pitchFamily="18" charset="0"/>
                <a:cs typeface="Arial" charset="0"/>
              </a:rPr>
              <a:t>24 eyes &amp; 72 legs</a:t>
            </a:r>
          </a:p>
        </p:txBody>
      </p:sp>
      <p:sp>
        <p:nvSpPr>
          <p:cNvPr id="20" name="Text Box 32"/>
          <p:cNvSpPr txBox="1">
            <a:spLocks noChangeArrowheads="1"/>
          </p:cNvSpPr>
          <p:nvPr/>
        </p:nvSpPr>
        <p:spPr bwMode="auto">
          <a:xfrm>
            <a:off x="3059113" y="1544638"/>
            <a:ext cx="291623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en-GB" altLang="en-US" sz="2400" b="1" dirty="0">
                <a:solidFill>
                  <a:srgbClr val="00FFFF"/>
                </a:solidFill>
                <a:latin typeface="Times New Roman" pitchFamily="18" charset="0"/>
                <a:cs typeface="Arial" charset="0"/>
              </a:rPr>
              <a:t>20 eyes </a:t>
            </a:r>
          </a:p>
          <a:p>
            <a:pPr algn="ctr" eaLnBrk="1" fontAlgn="base" hangingPunct="1">
              <a:spcBef>
                <a:spcPct val="50000"/>
              </a:spcBef>
              <a:spcAft>
                <a:spcPct val="0"/>
              </a:spcAft>
            </a:pPr>
            <a:r>
              <a:rPr lang="en-GB" altLang="en-US" sz="2400" b="1" dirty="0">
                <a:solidFill>
                  <a:srgbClr val="00FFFF"/>
                </a:solidFill>
                <a:latin typeface="Times New Roman" pitchFamily="18" charset="0"/>
                <a:cs typeface="Arial" charset="0"/>
              </a:rPr>
              <a:t>&amp; 32 legs</a:t>
            </a:r>
          </a:p>
        </p:txBody>
      </p:sp>
      <p:sp>
        <p:nvSpPr>
          <p:cNvPr id="21" name="Text Box 34"/>
          <p:cNvSpPr txBox="1">
            <a:spLocks noChangeArrowheads="1"/>
          </p:cNvSpPr>
          <p:nvPr/>
        </p:nvSpPr>
        <p:spPr bwMode="auto">
          <a:xfrm>
            <a:off x="359684" y="6093296"/>
            <a:ext cx="29162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en-GB" altLang="en-US" sz="2400" b="1">
                <a:solidFill>
                  <a:srgbClr val="00FFFF"/>
                </a:solidFill>
                <a:latin typeface="Times New Roman" pitchFamily="18" charset="0"/>
                <a:cs typeface="Arial" charset="0"/>
              </a:rPr>
              <a:t>28 eyes &amp; 36 legs</a:t>
            </a:r>
          </a:p>
        </p:txBody>
      </p:sp>
      <p:sp>
        <p:nvSpPr>
          <p:cNvPr id="22" name="Text Box 36"/>
          <p:cNvSpPr txBox="1">
            <a:spLocks noChangeArrowheads="1"/>
          </p:cNvSpPr>
          <p:nvPr/>
        </p:nvSpPr>
        <p:spPr bwMode="auto">
          <a:xfrm>
            <a:off x="6116769" y="1247888"/>
            <a:ext cx="291623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en-GB" altLang="en-US" sz="2400" b="1" dirty="0">
                <a:solidFill>
                  <a:srgbClr val="00FFFF"/>
                </a:solidFill>
                <a:latin typeface="Times New Roman" pitchFamily="18" charset="0"/>
                <a:cs typeface="Arial" charset="0"/>
              </a:rPr>
              <a:t>24 eyes,</a:t>
            </a:r>
          </a:p>
          <a:p>
            <a:pPr algn="ctr" eaLnBrk="1" fontAlgn="base" hangingPunct="1">
              <a:spcBef>
                <a:spcPct val="50000"/>
              </a:spcBef>
              <a:spcAft>
                <a:spcPct val="0"/>
              </a:spcAft>
            </a:pPr>
            <a:r>
              <a:rPr lang="en-GB" altLang="en-US" sz="2400" b="1" dirty="0">
                <a:solidFill>
                  <a:srgbClr val="00FFFF"/>
                </a:solidFill>
                <a:latin typeface="Times New Roman" pitchFamily="18" charset="0"/>
                <a:cs typeface="Arial" charset="0"/>
              </a:rPr>
              <a:t> 28 legs and </a:t>
            </a:r>
          </a:p>
          <a:p>
            <a:pPr algn="ctr" eaLnBrk="1" fontAlgn="base" hangingPunct="1">
              <a:spcBef>
                <a:spcPct val="50000"/>
              </a:spcBef>
              <a:spcAft>
                <a:spcPct val="0"/>
              </a:spcAft>
            </a:pPr>
            <a:r>
              <a:rPr lang="en-GB" altLang="en-US" sz="2400" b="1" dirty="0">
                <a:solidFill>
                  <a:srgbClr val="00FFFF"/>
                </a:solidFill>
                <a:latin typeface="Times New Roman" pitchFamily="18" charset="0"/>
                <a:cs typeface="Arial" charset="0"/>
              </a:rPr>
              <a:t>8 tails</a:t>
            </a:r>
          </a:p>
        </p:txBody>
      </p:sp>
    </p:spTree>
    <p:extLst>
      <p:ext uri="{BB962C8B-B14F-4D97-AF65-F5344CB8AC3E}">
        <p14:creationId xmlns:p14="http://schemas.microsoft.com/office/powerpoint/2010/main" val="23418043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7789" t="34639" r="32711" b="30502"/>
          <a:stretch/>
        </p:blipFill>
        <p:spPr>
          <a:xfrm>
            <a:off x="11146968" y="5807664"/>
            <a:ext cx="1045032" cy="1050336"/>
          </a:xfrm>
          <a:prstGeom prst="rect">
            <a:avLst/>
          </a:prstGeom>
        </p:spPr>
      </p:pic>
      <p:sp>
        <p:nvSpPr>
          <p:cNvPr id="4" name="Title 1"/>
          <p:cNvSpPr txBox="1">
            <a:spLocks/>
          </p:cNvSpPr>
          <p:nvPr/>
        </p:nvSpPr>
        <p:spPr>
          <a:xfrm>
            <a:off x="237857" y="220598"/>
            <a:ext cx="9182635" cy="731902"/>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smtClean="0"/>
              <a:t>Using Accurate Vocabulary</a:t>
            </a:r>
            <a:endParaRPr lang="en-GB" dirty="0" smtClean="0">
              <a:solidFill>
                <a:srgbClr val="0070C0"/>
              </a:solidFill>
            </a:endParaRPr>
          </a:p>
          <a:p>
            <a:pPr marL="1200150" lvl="2" indent="-285750">
              <a:buFont typeface="Arial" panose="020B0604020202020204" pitchFamily="34" charset="0"/>
              <a:buChar char="•"/>
            </a:pPr>
            <a:endParaRPr lang="en-GB" dirty="0">
              <a:solidFill>
                <a:srgbClr val="0070C0"/>
              </a:solidFill>
            </a:endParaRPr>
          </a:p>
          <a:p>
            <a:pPr marL="1200150" lvl="2" indent="-285750">
              <a:buFont typeface="Arial" panose="020B0604020202020204" pitchFamily="34" charset="0"/>
              <a:buChar char="•"/>
            </a:pPr>
            <a:endParaRPr lang="en-GB" dirty="0" smtClean="0">
              <a:solidFill>
                <a:srgbClr val="0070C0"/>
              </a:solidFill>
            </a:endParaRPr>
          </a:p>
          <a:p>
            <a:pPr marL="1200150" lvl="2" indent="-285750">
              <a:buFont typeface="Arial" panose="020B0604020202020204" pitchFamily="34" charset="0"/>
              <a:buChar char="•"/>
            </a:pPr>
            <a:endParaRPr lang="en-GB" dirty="0" smtClean="0">
              <a:solidFill>
                <a:srgbClr val="0070C0"/>
              </a:solidFill>
            </a:endParaRPr>
          </a:p>
          <a:p>
            <a:pPr lvl="1"/>
            <a:endParaRPr lang="en-GB" dirty="0" smtClean="0"/>
          </a:p>
          <a:p>
            <a:endParaRPr lang="en-GB" dirty="0">
              <a:solidFill>
                <a:srgbClr val="0070C0"/>
              </a:solidFill>
            </a:endParaRPr>
          </a:p>
        </p:txBody>
      </p:sp>
      <p:pic>
        <p:nvPicPr>
          <p:cNvPr id="5" name="Picture 4"/>
          <p:cNvPicPr>
            <a:picLocks noChangeAspect="1"/>
          </p:cNvPicPr>
          <p:nvPr/>
        </p:nvPicPr>
        <p:blipFill rotWithShape="1">
          <a:blip r:embed="rId3"/>
          <a:srcRect l="14643" t="21896" r="14926" b="12467"/>
          <a:stretch/>
        </p:blipFill>
        <p:spPr>
          <a:xfrm>
            <a:off x="1033688" y="952500"/>
            <a:ext cx="7590972" cy="3977306"/>
          </a:xfrm>
          <a:prstGeom prst="rect">
            <a:avLst/>
          </a:prstGeom>
        </p:spPr>
      </p:pic>
    </p:spTree>
    <p:extLst>
      <p:ext uri="{BB962C8B-B14F-4D97-AF65-F5344CB8AC3E}">
        <p14:creationId xmlns:p14="http://schemas.microsoft.com/office/powerpoint/2010/main" val="7303904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7789" t="34639" r="32711" b="30502"/>
          <a:stretch/>
        </p:blipFill>
        <p:spPr>
          <a:xfrm>
            <a:off x="11146968" y="5807664"/>
            <a:ext cx="1045032" cy="1050336"/>
          </a:xfrm>
          <a:prstGeom prst="rect">
            <a:avLst/>
          </a:prstGeom>
        </p:spPr>
      </p:pic>
      <p:pic>
        <p:nvPicPr>
          <p:cNvPr id="5" name="Picture 4"/>
          <p:cNvPicPr>
            <a:picLocks noChangeAspect="1"/>
          </p:cNvPicPr>
          <p:nvPr/>
        </p:nvPicPr>
        <p:blipFill rotWithShape="1">
          <a:blip r:embed="rId3"/>
          <a:srcRect l="14261" t="23288" r="14705" b="19081"/>
          <a:stretch/>
        </p:blipFill>
        <p:spPr>
          <a:xfrm>
            <a:off x="1393370" y="3851534"/>
            <a:ext cx="6749144" cy="3078559"/>
          </a:xfrm>
          <a:prstGeom prst="rect">
            <a:avLst/>
          </a:prstGeom>
        </p:spPr>
      </p:pic>
      <p:pic>
        <p:nvPicPr>
          <p:cNvPr id="6" name="Picture 5"/>
          <p:cNvPicPr>
            <a:picLocks noChangeAspect="1"/>
          </p:cNvPicPr>
          <p:nvPr/>
        </p:nvPicPr>
        <p:blipFill rotWithShape="1">
          <a:blip r:embed="rId4"/>
          <a:srcRect l="14080" t="14660" r="14895" b="11617"/>
          <a:stretch/>
        </p:blipFill>
        <p:spPr>
          <a:xfrm>
            <a:off x="1378857" y="0"/>
            <a:ext cx="6749143" cy="3938711"/>
          </a:xfrm>
          <a:prstGeom prst="rect">
            <a:avLst/>
          </a:prstGeom>
        </p:spPr>
      </p:pic>
    </p:spTree>
    <p:extLst>
      <p:ext uri="{BB962C8B-B14F-4D97-AF65-F5344CB8AC3E}">
        <p14:creationId xmlns:p14="http://schemas.microsoft.com/office/powerpoint/2010/main" val="23230756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7789" t="34639" r="32711" b="30502"/>
          <a:stretch/>
        </p:blipFill>
        <p:spPr>
          <a:xfrm>
            <a:off x="11146968" y="5807664"/>
            <a:ext cx="1045032" cy="1050336"/>
          </a:xfrm>
          <a:prstGeom prst="rect">
            <a:avLst/>
          </a:prstGeom>
        </p:spPr>
      </p:pic>
      <p:pic>
        <p:nvPicPr>
          <p:cNvPr id="3" name="Picture 2"/>
          <p:cNvPicPr>
            <a:picLocks noChangeAspect="1"/>
          </p:cNvPicPr>
          <p:nvPr/>
        </p:nvPicPr>
        <p:blipFill rotWithShape="1">
          <a:blip r:embed="rId3"/>
          <a:srcRect l="14067" t="20480" r="14766" b="31244"/>
          <a:stretch/>
        </p:blipFill>
        <p:spPr>
          <a:xfrm>
            <a:off x="145143" y="972458"/>
            <a:ext cx="9171436" cy="3497943"/>
          </a:xfrm>
          <a:prstGeom prst="rect">
            <a:avLst/>
          </a:prstGeom>
        </p:spPr>
      </p:pic>
    </p:spTree>
    <p:extLst>
      <p:ext uri="{BB962C8B-B14F-4D97-AF65-F5344CB8AC3E}">
        <p14:creationId xmlns:p14="http://schemas.microsoft.com/office/powerpoint/2010/main" val="25837641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7789" t="34639" r="32711" b="30502"/>
          <a:stretch/>
        </p:blipFill>
        <p:spPr>
          <a:xfrm>
            <a:off x="11146968" y="5807664"/>
            <a:ext cx="1045032" cy="1050336"/>
          </a:xfrm>
          <a:prstGeom prst="rect">
            <a:avLst/>
          </a:prstGeom>
        </p:spPr>
      </p:pic>
      <p:sp>
        <p:nvSpPr>
          <p:cNvPr id="3" name="Rectangle 2"/>
          <p:cNvSpPr>
            <a:spLocks/>
          </p:cNvSpPr>
          <p:nvPr/>
        </p:nvSpPr>
        <p:spPr bwMode="auto">
          <a:xfrm>
            <a:off x="381000" y="1695450"/>
            <a:ext cx="11430000" cy="496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12" bIns="0"/>
          <a:lstStyle>
            <a:defPPr>
              <a:defRPr lang="en-US"/>
            </a:defPPr>
            <a:lvl1pPr algn="l" rtl="0" eaLnBrk="0" fontAlgn="base" hangingPunct="0">
              <a:spcBef>
                <a:spcPct val="0"/>
              </a:spcBef>
              <a:spcAft>
                <a:spcPct val="0"/>
              </a:spcAft>
              <a:defRPr sz="2400" kern="1200">
                <a:solidFill>
                  <a:srgbClr val="000000"/>
                </a:solidFill>
                <a:latin typeface="Arial" panose="020B0604020202020204" pitchFamily="34" charset="0"/>
                <a:ea typeface="Heiti SC Light" charset="-122"/>
                <a:cs typeface="+mn-cs"/>
                <a:sym typeface="Arial" panose="020B0604020202020204" pitchFamily="34" charset="0"/>
              </a:defRPr>
            </a:lvl1pPr>
            <a:lvl2pPr marL="454025" indent="1588" algn="l" rtl="0" eaLnBrk="0" fontAlgn="base" hangingPunct="0">
              <a:spcBef>
                <a:spcPct val="0"/>
              </a:spcBef>
              <a:spcAft>
                <a:spcPct val="0"/>
              </a:spcAft>
              <a:defRPr sz="2400" kern="1200">
                <a:solidFill>
                  <a:srgbClr val="000000"/>
                </a:solidFill>
                <a:latin typeface="Arial" panose="020B0604020202020204" pitchFamily="34" charset="0"/>
                <a:ea typeface="Heiti SC Light" charset="-122"/>
                <a:cs typeface="+mn-cs"/>
                <a:sym typeface="Arial" panose="020B0604020202020204" pitchFamily="34" charset="0"/>
              </a:defRPr>
            </a:lvl2pPr>
            <a:lvl3pPr marL="911225" indent="1588" algn="l" rtl="0" eaLnBrk="0" fontAlgn="base" hangingPunct="0">
              <a:spcBef>
                <a:spcPct val="0"/>
              </a:spcBef>
              <a:spcAft>
                <a:spcPct val="0"/>
              </a:spcAft>
              <a:defRPr sz="2400" kern="1200">
                <a:solidFill>
                  <a:srgbClr val="000000"/>
                </a:solidFill>
                <a:latin typeface="Arial" panose="020B0604020202020204" pitchFamily="34" charset="0"/>
                <a:ea typeface="Heiti SC Light" charset="-122"/>
                <a:cs typeface="+mn-cs"/>
                <a:sym typeface="Arial" panose="020B0604020202020204" pitchFamily="34" charset="0"/>
              </a:defRPr>
            </a:lvl3pPr>
            <a:lvl4pPr marL="1368425" indent="1588" algn="l" rtl="0" eaLnBrk="0" fontAlgn="base" hangingPunct="0">
              <a:spcBef>
                <a:spcPct val="0"/>
              </a:spcBef>
              <a:spcAft>
                <a:spcPct val="0"/>
              </a:spcAft>
              <a:defRPr sz="2400" kern="1200">
                <a:solidFill>
                  <a:srgbClr val="000000"/>
                </a:solidFill>
                <a:latin typeface="Arial" panose="020B0604020202020204" pitchFamily="34" charset="0"/>
                <a:ea typeface="Heiti SC Light" charset="-122"/>
                <a:cs typeface="+mn-cs"/>
                <a:sym typeface="Arial" panose="020B0604020202020204" pitchFamily="34" charset="0"/>
              </a:defRPr>
            </a:lvl4pPr>
            <a:lvl5pPr marL="1825625" indent="1588" algn="l" rtl="0" eaLnBrk="0" fontAlgn="base" hangingPunct="0">
              <a:spcBef>
                <a:spcPct val="0"/>
              </a:spcBef>
              <a:spcAft>
                <a:spcPct val="0"/>
              </a:spcAft>
              <a:defRPr sz="2400" kern="1200">
                <a:solidFill>
                  <a:srgbClr val="000000"/>
                </a:solidFill>
                <a:latin typeface="Arial" panose="020B0604020202020204" pitchFamily="34" charset="0"/>
                <a:ea typeface="Heiti SC Light" charset="-122"/>
                <a:cs typeface="+mn-cs"/>
                <a:sym typeface="Arial" panose="020B0604020202020204" pitchFamily="34" charset="0"/>
              </a:defRPr>
            </a:lvl5pPr>
            <a:lvl6pPr marL="2286000" algn="l" defTabSz="914400" rtl="0" eaLnBrk="1" latinLnBrk="0" hangingPunct="1">
              <a:defRPr sz="2400" kern="1200">
                <a:solidFill>
                  <a:srgbClr val="000000"/>
                </a:solidFill>
                <a:latin typeface="Arial" panose="020B0604020202020204" pitchFamily="34" charset="0"/>
                <a:ea typeface="Heiti SC Light" charset="-122"/>
                <a:cs typeface="+mn-cs"/>
                <a:sym typeface="Arial" panose="020B0604020202020204" pitchFamily="34" charset="0"/>
              </a:defRPr>
            </a:lvl6pPr>
            <a:lvl7pPr marL="2743200" algn="l" defTabSz="914400" rtl="0" eaLnBrk="1" latinLnBrk="0" hangingPunct="1">
              <a:defRPr sz="2400" kern="1200">
                <a:solidFill>
                  <a:srgbClr val="000000"/>
                </a:solidFill>
                <a:latin typeface="Arial" panose="020B0604020202020204" pitchFamily="34" charset="0"/>
                <a:ea typeface="Heiti SC Light" charset="-122"/>
                <a:cs typeface="+mn-cs"/>
                <a:sym typeface="Arial" panose="020B0604020202020204" pitchFamily="34" charset="0"/>
              </a:defRPr>
            </a:lvl7pPr>
            <a:lvl8pPr marL="3200400" algn="l" defTabSz="914400" rtl="0" eaLnBrk="1" latinLnBrk="0" hangingPunct="1">
              <a:defRPr sz="2400" kern="1200">
                <a:solidFill>
                  <a:srgbClr val="000000"/>
                </a:solidFill>
                <a:latin typeface="Arial" panose="020B0604020202020204" pitchFamily="34" charset="0"/>
                <a:ea typeface="Heiti SC Light" charset="-122"/>
                <a:cs typeface="+mn-cs"/>
                <a:sym typeface="Arial" panose="020B0604020202020204" pitchFamily="34" charset="0"/>
              </a:defRPr>
            </a:lvl8pPr>
            <a:lvl9pPr marL="3657600" algn="l" defTabSz="914400" rtl="0" eaLnBrk="1" latinLnBrk="0" hangingPunct="1">
              <a:defRPr sz="2400" kern="1200">
                <a:solidFill>
                  <a:srgbClr val="000000"/>
                </a:solidFill>
                <a:latin typeface="Arial" panose="020B0604020202020204" pitchFamily="34" charset="0"/>
                <a:ea typeface="Heiti SC Light" charset="-122"/>
                <a:cs typeface="+mn-cs"/>
                <a:sym typeface="Arial" panose="020B0604020202020204" pitchFamily="34" charset="0"/>
              </a:defRPr>
            </a:lvl9pPr>
          </a:lstStyle>
          <a:p>
            <a:pPr eaLnBrk="1" hangingPunct="1">
              <a:spcBef>
                <a:spcPts val="1700"/>
              </a:spcBef>
              <a:buClr>
                <a:srgbClr val="FF2712"/>
              </a:buClr>
              <a:buSzPct val="125000"/>
              <a:buFont typeface="Arial" panose="020B0604020202020204" pitchFamily="34" charset="0"/>
              <a:buChar char="•"/>
            </a:pPr>
            <a:r>
              <a:rPr lang="en-US" altLang="en-US" sz="4000" b="1" i="1">
                <a:cs typeface="Arial" panose="020B0604020202020204" pitchFamily="34" charset="0"/>
              </a:rPr>
              <a:t>Describe </a:t>
            </a:r>
            <a:r>
              <a:rPr lang="en-US" altLang="en-US" sz="4000" b="1" i="1">
                <a:solidFill>
                  <a:srgbClr val="D90B00"/>
                </a:solidFill>
                <a:cs typeface="Arial" panose="020B0604020202020204" pitchFamily="34" charset="0"/>
              </a:rPr>
              <a:t>– say what you see, hear or do</a:t>
            </a:r>
          </a:p>
          <a:p>
            <a:pPr eaLnBrk="1" hangingPunct="1">
              <a:spcBef>
                <a:spcPts val="1700"/>
              </a:spcBef>
              <a:buClr>
                <a:srgbClr val="FF2712"/>
              </a:buClr>
              <a:buSzPct val="125000"/>
              <a:buFont typeface="Arial" panose="020B0604020202020204" pitchFamily="34" charset="0"/>
              <a:buChar char="•"/>
            </a:pPr>
            <a:r>
              <a:rPr lang="en-US" altLang="en-US" sz="4000" b="1" i="1">
                <a:cs typeface="Arial" panose="020B0604020202020204" pitchFamily="34" charset="0"/>
              </a:rPr>
              <a:t>Explain </a:t>
            </a:r>
            <a:r>
              <a:rPr lang="en-US" altLang="en-US" sz="4000" b="1" i="1">
                <a:solidFill>
                  <a:srgbClr val="D90B00"/>
                </a:solidFill>
                <a:cs typeface="Arial" panose="020B0604020202020204" pitchFamily="34" charset="0"/>
              </a:rPr>
              <a:t>– offer some reasons for above</a:t>
            </a:r>
          </a:p>
          <a:p>
            <a:pPr eaLnBrk="1" hangingPunct="1">
              <a:spcBef>
                <a:spcPts val="1700"/>
              </a:spcBef>
              <a:buClr>
                <a:srgbClr val="FF2712"/>
              </a:buClr>
              <a:buSzPct val="125000"/>
              <a:buFont typeface="Arial" panose="020B0604020202020204" pitchFamily="34" charset="0"/>
              <a:buChar char="•"/>
            </a:pPr>
            <a:r>
              <a:rPr lang="en-US" altLang="en-US" sz="4000" b="1" i="1">
                <a:cs typeface="Arial" panose="020B0604020202020204" pitchFamily="34" charset="0"/>
              </a:rPr>
              <a:t>Convince </a:t>
            </a:r>
            <a:r>
              <a:rPr lang="en-US" altLang="en-US" sz="4000" b="1" i="1">
                <a:solidFill>
                  <a:srgbClr val="D90B00"/>
                </a:solidFill>
                <a:cs typeface="Arial" panose="020B0604020202020204" pitchFamily="34" charset="0"/>
              </a:rPr>
              <a:t>– yourself or a friend that you have a solution or case</a:t>
            </a:r>
          </a:p>
          <a:p>
            <a:pPr eaLnBrk="1" hangingPunct="1">
              <a:spcBef>
                <a:spcPts val="1700"/>
              </a:spcBef>
              <a:buClr>
                <a:srgbClr val="FF2712"/>
              </a:buClr>
              <a:buSzPct val="125000"/>
              <a:buFont typeface="Arial" panose="020B0604020202020204" pitchFamily="34" charset="0"/>
              <a:buChar char="•"/>
            </a:pPr>
            <a:r>
              <a:rPr lang="en-US" altLang="en-US" sz="4000" b="1" i="1">
                <a:cs typeface="Arial" panose="020B0604020202020204" pitchFamily="34" charset="0"/>
              </a:rPr>
              <a:t>Justify </a:t>
            </a:r>
            <a:r>
              <a:rPr lang="en-US" altLang="en-US" sz="4000" b="1" i="1">
                <a:solidFill>
                  <a:srgbClr val="D90B00"/>
                </a:solidFill>
                <a:cs typeface="Arial" panose="020B0604020202020204" pitchFamily="34" charset="0"/>
              </a:rPr>
              <a:t>– say why you are convinced</a:t>
            </a:r>
          </a:p>
          <a:p>
            <a:pPr eaLnBrk="1" hangingPunct="1">
              <a:spcBef>
                <a:spcPts val="1700"/>
              </a:spcBef>
              <a:buClr>
                <a:srgbClr val="FF2712"/>
              </a:buClr>
              <a:buSzPct val="125000"/>
              <a:buFont typeface="Arial" panose="020B0604020202020204" pitchFamily="34" charset="0"/>
              <a:buChar char="•"/>
            </a:pPr>
            <a:r>
              <a:rPr lang="en-US" altLang="en-US" sz="4000" b="1" i="1">
                <a:cs typeface="Arial" panose="020B0604020202020204" pitchFamily="34" charset="0"/>
              </a:rPr>
              <a:t>Prove </a:t>
            </a:r>
            <a:r>
              <a:rPr lang="en-US" altLang="en-US" sz="4000" b="1" i="1">
                <a:solidFill>
                  <a:srgbClr val="D90B00"/>
                </a:solidFill>
                <a:cs typeface="Arial" panose="020B0604020202020204" pitchFamily="34" charset="0"/>
              </a:rPr>
              <a:t>– to others with a ‘watertight’ argument including when challenged!</a:t>
            </a:r>
          </a:p>
        </p:txBody>
      </p:sp>
      <p:sp>
        <p:nvSpPr>
          <p:cNvPr id="4" name="Rectangle 3"/>
          <p:cNvSpPr>
            <a:spLocks/>
          </p:cNvSpPr>
          <p:nvPr/>
        </p:nvSpPr>
        <p:spPr bwMode="auto">
          <a:xfrm>
            <a:off x="400050" y="196850"/>
            <a:ext cx="11214100" cy="889000"/>
          </a:xfrm>
          <a:prstGeom prst="rect">
            <a:avLst/>
          </a:prstGeom>
          <a:noFill/>
          <a:ln>
            <a:noFill/>
          </a:ln>
          <a:effectLst>
            <a:outerShdw blurRad="63500" dist="38099" dir="2700000" algn="ctr" rotWithShape="0">
              <a:srgbClr val="C0C0C0">
                <a:alpha val="80000"/>
              </a:srgbClr>
            </a:outerShdw>
          </a:effectLst>
          <a:extLst/>
        </p:spPr>
        <p:txBody>
          <a:bodyPr lIns="0" tIns="0" rIns="57767" bIns="0" anchorCtr="1"/>
          <a:lstStyle>
            <a:defPPr>
              <a:defRPr lang="en-US"/>
            </a:defPPr>
            <a:lvl1pPr algn="l" rtl="0" eaLnBrk="0" fontAlgn="base" hangingPunct="0">
              <a:spcBef>
                <a:spcPct val="0"/>
              </a:spcBef>
              <a:spcAft>
                <a:spcPct val="0"/>
              </a:spcAft>
              <a:defRPr sz="2400" kern="1200">
                <a:solidFill>
                  <a:srgbClr val="000000"/>
                </a:solidFill>
                <a:latin typeface="Arial" panose="020B0604020202020204" pitchFamily="34" charset="0"/>
                <a:ea typeface="Heiti SC Light" charset="-122"/>
                <a:cs typeface="+mn-cs"/>
                <a:sym typeface="Arial" panose="020B0604020202020204" pitchFamily="34" charset="0"/>
              </a:defRPr>
            </a:lvl1pPr>
            <a:lvl2pPr marL="454025" indent="1588" algn="l" rtl="0" eaLnBrk="0" fontAlgn="base" hangingPunct="0">
              <a:spcBef>
                <a:spcPct val="0"/>
              </a:spcBef>
              <a:spcAft>
                <a:spcPct val="0"/>
              </a:spcAft>
              <a:defRPr sz="2400" kern="1200">
                <a:solidFill>
                  <a:srgbClr val="000000"/>
                </a:solidFill>
                <a:latin typeface="Arial" panose="020B0604020202020204" pitchFamily="34" charset="0"/>
                <a:ea typeface="Heiti SC Light" charset="-122"/>
                <a:cs typeface="+mn-cs"/>
                <a:sym typeface="Arial" panose="020B0604020202020204" pitchFamily="34" charset="0"/>
              </a:defRPr>
            </a:lvl2pPr>
            <a:lvl3pPr marL="911225" indent="1588" algn="l" rtl="0" eaLnBrk="0" fontAlgn="base" hangingPunct="0">
              <a:spcBef>
                <a:spcPct val="0"/>
              </a:spcBef>
              <a:spcAft>
                <a:spcPct val="0"/>
              </a:spcAft>
              <a:defRPr sz="2400" kern="1200">
                <a:solidFill>
                  <a:srgbClr val="000000"/>
                </a:solidFill>
                <a:latin typeface="Arial" panose="020B0604020202020204" pitchFamily="34" charset="0"/>
                <a:ea typeface="Heiti SC Light" charset="-122"/>
                <a:cs typeface="+mn-cs"/>
                <a:sym typeface="Arial" panose="020B0604020202020204" pitchFamily="34" charset="0"/>
              </a:defRPr>
            </a:lvl3pPr>
            <a:lvl4pPr marL="1368425" indent="1588" algn="l" rtl="0" eaLnBrk="0" fontAlgn="base" hangingPunct="0">
              <a:spcBef>
                <a:spcPct val="0"/>
              </a:spcBef>
              <a:spcAft>
                <a:spcPct val="0"/>
              </a:spcAft>
              <a:defRPr sz="2400" kern="1200">
                <a:solidFill>
                  <a:srgbClr val="000000"/>
                </a:solidFill>
                <a:latin typeface="Arial" panose="020B0604020202020204" pitchFamily="34" charset="0"/>
                <a:ea typeface="Heiti SC Light" charset="-122"/>
                <a:cs typeface="+mn-cs"/>
                <a:sym typeface="Arial" panose="020B0604020202020204" pitchFamily="34" charset="0"/>
              </a:defRPr>
            </a:lvl4pPr>
            <a:lvl5pPr marL="1825625" indent="1588" algn="l" rtl="0" eaLnBrk="0" fontAlgn="base" hangingPunct="0">
              <a:spcBef>
                <a:spcPct val="0"/>
              </a:spcBef>
              <a:spcAft>
                <a:spcPct val="0"/>
              </a:spcAft>
              <a:defRPr sz="2400" kern="1200">
                <a:solidFill>
                  <a:srgbClr val="000000"/>
                </a:solidFill>
                <a:latin typeface="Arial" panose="020B0604020202020204" pitchFamily="34" charset="0"/>
                <a:ea typeface="Heiti SC Light" charset="-122"/>
                <a:cs typeface="+mn-cs"/>
                <a:sym typeface="Arial" panose="020B0604020202020204" pitchFamily="34" charset="0"/>
              </a:defRPr>
            </a:lvl5pPr>
            <a:lvl6pPr marL="2286000" algn="l" defTabSz="914400" rtl="0" eaLnBrk="1" latinLnBrk="0" hangingPunct="1">
              <a:defRPr sz="2400" kern="1200">
                <a:solidFill>
                  <a:srgbClr val="000000"/>
                </a:solidFill>
                <a:latin typeface="Arial" panose="020B0604020202020204" pitchFamily="34" charset="0"/>
                <a:ea typeface="Heiti SC Light" charset="-122"/>
                <a:cs typeface="+mn-cs"/>
                <a:sym typeface="Arial" panose="020B0604020202020204" pitchFamily="34" charset="0"/>
              </a:defRPr>
            </a:lvl6pPr>
            <a:lvl7pPr marL="2743200" algn="l" defTabSz="914400" rtl="0" eaLnBrk="1" latinLnBrk="0" hangingPunct="1">
              <a:defRPr sz="2400" kern="1200">
                <a:solidFill>
                  <a:srgbClr val="000000"/>
                </a:solidFill>
                <a:latin typeface="Arial" panose="020B0604020202020204" pitchFamily="34" charset="0"/>
                <a:ea typeface="Heiti SC Light" charset="-122"/>
                <a:cs typeface="+mn-cs"/>
                <a:sym typeface="Arial" panose="020B0604020202020204" pitchFamily="34" charset="0"/>
              </a:defRPr>
            </a:lvl7pPr>
            <a:lvl8pPr marL="3200400" algn="l" defTabSz="914400" rtl="0" eaLnBrk="1" latinLnBrk="0" hangingPunct="1">
              <a:defRPr sz="2400" kern="1200">
                <a:solidFill>
                  <a:srgbClr val="000000"/>
                </a:solidFill>
                <a:latin typeface="Arial" panose="020B0604020202020204" pitchFamily="34" charset="0"/>
                <a:ea typeface="Heiti SC Light" charset="-122"/>
                <a:cs typeface="+mn-cs"/>
                <a:sym typeface="Arial" panose="020B0604020202020204" pitchFamily="34" charset="0"/>
              </a:defRPr>
            </a:lvl8pPr>
            <a:lvl9pPr marL="3657600" algn="l" defTabSz="914400" rtl="0" eaLnBrk="1" latinLnBrk="0" hangingPunct="1">
              <a:defRPr sz="2400" kern="1200">
                <a:solidFill>
                  <a:srgbClr val="000000"/>
                </a:solidFill>
                <a:latin typeface="Arial" panose="020B0604020202020204" pitchFamily="34" charset="0"/>
                <a:ea typeface="Heiti SC Light" charset="-122"/>
                <a:cs typeface="+mn-cs"/>
                <a:sym typeface="Arial" panose="020B0604020202020204" pitchFamily="34" charset="0"/>
              </a:defRPr>
            </a:lvl9pPr>
          </a:lstStyle>
          <a:p>
            <a:pPr eaLnBrk="1" hangingPunct="1">
              <a:defRPr/>
            </a:pPr>
            <a:r>
              <a:rPr lang="en-US" altLang="en-US" sz="6000">
                <a:solidFill>
                  <a:srgbClr val="002D99"/>
                </a:solidFill>
                <a:latin typeface="Arial Rounded MT Bold" panose="020F0704030504030204" pitchFamily="34" charset="0"/>
                <a:ea typeface="Arial Rounded MT Bold" panose="020F0704030504030204" pitchFamily="34" charset="0"/>
                <a:cs typeface="Arial Rounded MT Bold" panose="020F0704030504030204" pitchFamily="34" charset="0"/>
                <a:sym typeface="Arial Rounded MT Bold" panose="020F0704030504030204" pitchFamily="34" charset="0"/>
              </a:rPr>
              <a:t>Progression in reasoning </a:t>
            </a:r>
            <a:r>
              <a:rPr lang="en-US" altLang="en-US" sz="4000">
                <a:solidFill>
                  <a:srgbClr val="002D99"/>
                </a:solidFill>
                <a:latin typeface="Arial Rounded MT Bold" panose="020F0704030504030204" pitchFamily="34" charset="0"/>
                <a:ea typeface="Arial Rounded MT Bold" panose="020F0704030504030204" pitchFamily="34" charset="0"/>
                <a:cs typeface="Arial Rounded MT Bold" panose="020F0704030504030204" pitchFamily="34" charset="0"/>
                <a:sym typeface="Arial Rounded MT Bold" panose="020F0704030504030204" pitchFamily="34" charset="0"/>
              </a:rPr>
              <a:t>(Nrich) </a:t>
            </a:r>
          </a:p>
        </p:txBody>
      </p:sp>
    </p:spTree>
    <p:extLst>
      <p:ext uri="{BB962C8B-B14F-4D97-AF65-F5344CB8AC3E}">
        <p14:creationId xmlns:p14="http://schemas.microsoft.com/office/powerpoint/2010/main" val="5014807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7789" t="34639" r="32711" b="30502"/>
          <a:stretch/>
        </p:blipFill>
        <p:spPr>
          <a:xfrm>
            <a:off x="11146968" y="5807664"/>
            <a:ext cx="1045032" cy="1050336"/>
          </a:xfrm>
          <a:prstGeom prst="rect">
            <a:avLst/>
          </a:prstGeom>
        </p:spPr>
      </p:pic>
      <p:pic>
        <p:nvPicPr>
          <p:cNvPr id="3" name="Picture 2"/>
          <p:cNvPicPr>
            <a:picLocks noChangeArrowheads="1"/>
          </p:cNvPicPr>
          <p:nvPr/>
        </p:nvPicPr>
        <p:blipFill>
          <a:blip r:embed="rId3"/>
          <a:srcRect/>
          <a:stretch>
            <a:fillRect/>
          </a:stretch>
        </p:blipFill>
        <p:spPr bwMode="auto">
          <a:xfrm>
            <a:off x="-169862" y="-685006"/>
            <a:ext cx="177800" cy="8228013"/>
          </a:xfrm>
          <a:prstGeom prst="rect">
            <a:avLst/>
          </a:prstGeom>
          <a:noFill/>
          <a:ln>
            <a:noFill/>
          </a:ln>
          <a:effectLst>
            <a:outerShdw blurRad="127000" dist="76199" dir="7860002" algn="ctr" rotWithShape="0">
              <a:schemeClr val="bg2">
                <a:alpha val="75000"/>
              </a:schemeClr>
            </a:outerShdw>
          </a:effectLst>
          <a:extLst/>
        </p:spPr>
      </p:pic>
      <p:sp>
        <p:nvSpPr>
          <p:cNvPr id="4" name="Rectangle 3"/>
          <p:cNvSpPr>
            <a:spLocks/>
          </p:cNvSpPr>
          <p:nvPr/>
        </p:nvSpPr>
        <p:spPr bwMode="auto">
          <a:xfrm>
            <a:off x="728663" y="-86518"/>
            <a:ext cx="98425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595" bIns="0"/>
          <a:lstStyle>
            <a:defPPr>
              <a:defRPr lang="en-US"/>
            </a:defPPr>
            <a:lvl1pPr algn="l" rtl="0" eaLnBrk="0" fontAlgn="base" hangingPunct="0">
              <a:spcBef>
                <a:spcPct val="0"/>
              </a:spcBef>
              <a:spcAft>
                <a:spcPct val="0"/>
              </a:spcAft>
              <a:defRPr sz="2400" kern="1200">
                <a:solidFill>
                  <a:srgbClr val="000000"/>
                </a:solidFill>
                <a:latin typeface="Arial" panose="020B0604020202020204" pitchFamily="34" charset="0"/>
                <a:ea typeface="Heiti SC Light" charset="-122"/>
                <a:cs typeface="+mn-cs"/>
                <a:sym typeface="Arial" panose="020B0604020202020204" pitchFamily="34" charset="0"/>
              </a:defRPr>
            </a:lvl1pPr>
            <a:lvl2pPr marL="454025" indent="1588" algn="l" rtl="0" eaLnBrk="0" fontAlgn="base" hangingPunct="0">
              <a:spcBef>
                <a:spcPct val="0"/>
              </a:spcBef>
              <a:spcAft>
                <a:spcPct val="0"/>
              </a:spcAft>
              <a:defRPr sz="2400" kern="1200">
                <a:solidFill>
                  <a:srgbClr val="000000"/>
                </a:solidFill>
                <a:latin typeface="Arial" panose="020B0604020202020204" pitchFamily="34" charset="0"/>
                <a:ea typeface="Heiti SC Light" charset="-122"/>
                <a:cs typeface="+mn-cs"/>
                <a:sym typeface="Arial" panose="020B0604020202020204" pitchFamily="34" charset="0"/>
              </a:defRPr>
            </a:lvl2pPr>
            <a:lvl3pPr marL="911225" indent="1588" algn="l" rtl="0" eaLnBrk="0" fontAlgn="base" hangingPunct="0">
              <a:spcBef>
                <a:spcPct val="0"/>
              </a:spcBef>
              <a:spcAft>
                <a:spcPct val="0"/>
              </a:spcAft>
              <a:defRPr sz="2400" kern="1200">
                <a:solidFill>
                  <a:srgbClr val="000000"/>
                </a:solidFill>
                <a:latin typeface="Arial" panose="020B0604020202020204" pitchFamily="34" charset="0"/>
                <a:ea typeface="Heiti SC Light" charset="-122"/>
                <a:cs typeface="+mn-cs"/>
                <a:sym typeface="Arial" panose="020B0604020202020204" pitchFamily="34" charset="0"/>
              </a:defRPr>
            </a:lvl3pPr>
            <a:lvl4pPr marL="1368425" indent="1588" algn="l" rtl="0" eaLnBrk="0" fontAlgn="base" hangingPunct="0">
              <a:spcBef>
                <a:spcPct val="0"/>
              </a:spcBef>
              <a:spcAft>
                <a:spcPct val="0"/>
              </a:spcAft>
              <a:defRPr sz="2400" kern="1200">
                <a:solidFill>
                  <a:srgbClr val="000000"/>
                </a:solidFill>
                <a:latin typeface="Arial" panose="020B0604020202020204" pitchFamily="34" charset="0"/>
                <a:ea typeface="Heiti SC Light" charset="-122"/>
                <a:cs typeface="+mn-cs"/>
                <a:sym typeface="Arial" panose="020B0604020202020204" pitchFamily="34" charset="0"/>
              </a:defRPr>
            </a:lvl4pPr>
            <a:lvl5pPr marL="1825625" indent="1588" algn="l" rtl="0" eaLnBrk="0" fontAlgn="base" hangingPunct="0">
              <a:spcBef>
                <a:spcPct val="0"/>
              </a:spcBef>
              <a:spcAft>
                <a:spcPct val="0"/>
              </a:spcAft>
              <a:defRPr sz="2400" kern="1200">
                <a:solidFill>
                  <a:srgbClr val="000000"/>
                </a:solidFill>
                <a:latin typeface="Arial" panose="020B0604020202020204" pitchFamily="34" charset="0"/>
                <a:ea typeface="Heiti SC Light" charset="-122"/>
                <a:cs typeface="+mn-cs"/>
                <a:sym typeface="Arial" panose="020B0604020202020204" pitchFamily="34" charset="0"/>
              </a:defRPr>
            </a:lvl5pPr>
            <a:lvl6pPr marL="2286000" algn="l" defTabSz="914400" rtl="0" eaLnBrk="1" latinLnBrk="0" hangingPunct="1">
              <a:defRPr sz="2400" kern="1200">
                <a:solidFill>
                  <a:srgbClr val="000000"/>
                </a:solidFill>
                <a:latin typeface="Arial" panose="020B0604020202020204" pitchFamily="34" charset="0"/>
                <a:ea typeface="Heiti SC Light" charset="-122"/>
                <a:cs typeface="+mn-cs"/>
                <a:sym typeface="Arial" panose="020B0604020202020204" pitchFamily="34" charset="0"/>
              </a:defRPr>
            </a:lvl6pPr>
            <a:lvl7pPr marL="2743200" algn="l" defTabSz="914400" rtl="0" eaLnBrk="1" latinLnBrk="0" hangingPunct="1">
              <a:defRPr sz="2400" kern="1200">
                <a:solidFill>
                  <a:srgbClr val="000000"/>
                </a:solidFill>
                <a:latin typeface="Arial" panose="020B0604020202020204" pitchFamily="34" charset="0"/>
                <a:ea typeface="Heiti SC Light" charset="-122"/>
                <a:cs typeface="+mn-cs"/>
                <a:sym typeface="Arial" panose="020B0604020202020204" pitchFamily="34" charset="0"/>
              </a:defRPr>
            </a:lvl7pPr>
            <a:lvl8pPr marL="3200400" algn="l" defTabSz="914400" rtl="0" eaLnBrk="1" latinLnBrk="0" hangingPunct="1">
              <a:defRPr sz="2400" kern="1200">
                <a:solidFill>
                  <a:srgbClr val="000000"/>
                </a:solidFill>
                <a:latin typeface="Arial" panose="020B0604020202020204" pitchFamily="34" charset="0"/>
                <a:ea typeface="Heiti SC Light" charset="-122"/>
                <a:cs typeface="+mn-cs"/>
                <a:sym typeface="Arial" panose="020B0604020202020204" pitchFamily="34" charset="0"/>
              </a:defRPr>
            </a:lvl8pPr>
            <a:lvl9pPr marL="3657600" algn="l" defTabSz="914400" rtl="0" eaLnBrk="1" latinLnBrk="0" hangingPunct="1">
              <a:defRPr sz="2400" kern="1200">
                <a:solidFill>
                  <a:srgbClr val="000000"/>
                </a:solidFill>
                <a:latin typeface="Arial" panose="020B0604020202020204" pitchFamily="34" charset="0"/>
                <a:ea typeface="Heiti SC Light" charset="-122"/>
                <a:cs typeface="+mn-cs"/>
                <a:sym typeface="Arial" panose="020B0604020202020204" pitchFamily="34" charset="0"/>
              </a:defRPr>
            </a:lvl9pPr>
          </a:lstStyle>
          <a:p>
            <a:pPr eaLnBrk="1" hangingPunct="1">
              <a:spcBef>
                <a:spcPts val="2625"/>
              </a:spcBef>
            </a:pPr>
            <a:r>
              <a:rPr lang="en-US" altLang="en-US" sz="4800">
                <a:latin typeface="Arial Rounded MT Bold" panose="020F0704030504030204" pitchFamily="34" charset="0"/>
                <a:sym typeface="Arial Rounded MT Bold" panose="020F0704030504030204" pitchFamily="34" charset="0"/>
              </a:rPr>
              <a:t>Sometimes, Always, Never?</a:t>
            </a:r>
          </a:p>
        </p:txBody>
      </p:sp>
      <p:sp>
        <p:nvSpPr>
          <p:cNvPr id="5" name="Rectangle 4"/>
          <p:cNvSpPr>
            <a:spLocks/>
          </p:cNvSpPr>
          <p:nvPr/>
        </p:nvSpPr>
        <p:spPr bwMode="auto">
          <a:xfrm>
            <a:off x="754063" y="1462882"/>
            <a:ext cx="116078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56775" bIns="0"/>
          <a:lstStyle>
            <a:defPPr>
              <a:defRPr lang="en-US"/>
            </a:defPPr>
            <a:lvl1pPr algn="l" rtl="0" eaLnBrk="0" fontAlgn="base" hangingPunct="0">
              <a:spcBef>
                <a:spcPct val="0"/>
              </a:spcBef>
              <a:spcAft>
                <a:spcPct val="0"/>
              </a:spcAft>
              <a:defRPr sz="2400" kern="1200">
                <a:solidFill>
                  <a:srgbClr val="000000"/>
                </a:solidFill>
                <a:latin typeface="Arial" panose="020B0604020202020204" pitchFamily="34" charset="0"/>
                <a:ea typeface="Heiti SC Light" charset="-122"/>
                <a:cs typeface="+mn-cs"/>
                <a:sym typeface="Arial" panose="020B0604020202020204" pitchFamily="34" charset="0"/>
              </a:defRPr>
            </a:lvl1pPr>
            <a:lvl2pPr marL="454025" indent="1588" algn="l" rtl="0" eaLnBrk="0" fontAlgn="base" hangingPunct="0">
              <a:spcBef>
                <a:spcPct val="0"/>
              </a:spcBef>
              <a:spcAft>
                <a:spcPct val="0"/>
              </a:spcAft>
              <a:defRPr sz="2400" kern="1200">
                <a:solidFill>
                  <a:srgbClr val="000000"/>
                </a:solidFill>
                <a:latin typeface="Arial" panose="020B0604020202020204" pitchFamily="34" charset="0"/>
                <a:ea typeface="Heiti SC Light" charset="-122"/>
                <a:cs typeface="+mn-cs"/>
                <a:sym typeface="Arial" panose="020B0604020202020204" pitchFamily="34" charset="0"/>
              </a:defRPr>
            </a:lvl2pPr>
            <a:lvl3pPr marL="911225" indent="1588" algn="l" rtl="0" eaLnBrk="0" fontAlgn="base" hangingPunct="0">
              <a:spcBef>
                <a:spcPct val="0"/>
              </a:spcBef>
              <a:spcAft>
                <a:spcPct val="0"/>
              </a:spcAft>
              <a:defRPr sz="2400" kern="1200">
                <a:solidFill>
                  <a:srgbClr val="000000"/>
                </a:solidFill>
                <a:latin typeface="Arial" panose="020B0604020202020204" pitchFamily="34" charset="0"/>
                <a:ea typeface="Heiti SC Light" charset="-122"/>
                <a:cs typeface="+mn-cs"/>
                <a:sym typeface="Arial" panose="020B0604020202020204" pitchFamily="34" charset="0"/>
              </a:defRPr>
            </a:lvl3pPr>
            <a:lvl4pPr marL="1368425" indent="1588" algn="l" rtl="0" eaLnBrk="0" fontAlgn="base" hangingPunct="0">
              <a:spcBef>
                <a:spcPct val="0"/>
              </a:spcBef>
              <a:spcAft>
                <a:spcPct val="0"/>
              </a:spcAft>
              <a:defRPr sz="2400" kern="1200">
                <a:solidFill>
                  <a:srgbClr val="000000"/>
                </a:solidFill>
                <a:latin typeface="Arial" panose="020B0604020202020204" pitchFamily="34" charset="0"/>
                <a:ea typeface="Heiti SC Light" charset="-122"/>
                <a:cs typeface="+mn-cs"/>
                <a:sym typeface="Arial" panose="020B0604020202020204" pitchFamily="34" charset="0"/>
              </a:defRPr>
            </a:lvl4pPr>
            <a:lvl5pPr marL="1825625" indent="1588" algn="l" rtl="0" eaLnBrk="0" fontAlgn="base" hangingPunct="0">
              <a:spcBef>
                <a:spcPct val="0"/>
              </a:spcBef>
              <a:spcAft>
                <a:spcPct val="0"/>
              </a:spcAft>
              <a:defRPr sz="2400" kern="1200">
                <a:solidFill>
                  <a:srgbClr val="000000"/>
                </a:solidFill>
                <a:latin typeface="Arial" panose="020B0604020202020204" pitchFamily="34" charset="0"/>
                <a:ea typeface="Heiti SC Light" charset="-122"/>
                <a:cs typeface="+mn-cs"/>
                <a:sym typeface="Arial" panose="020B0604020202020204" pitchFamily="34" charset="0"/>
              </a:defRPr>
            </a:lvl5pPr>
            <a:lvl6pPr marL="2286000" algn="l" defTabSz="914400" rtl="0" eaLnBrk="1" latinLnBrk="0" hangingPunct="1">
              <a:defRPr sz="2400" kern="1200">
                <a:solidFill>
                  <a:srgbClr val="000000"/>
                </a:solidFill>
                <a:latin typeface="Arial" panose="020B0604020202020204" pitchFamily="34" charset="0"/>
                <a:ea typeface="Heiti SC Light" charset="-122"/>
                <a:cs typeface="+mn-cs"/>
                <a:sym typeface="Arial" panose="020B0604020202020204" pitchFamily="34" charset="0"/>
              </a:defRPr>
            </a:lvl6pPr>
            <a:lvl7pPr marL="2743200" algn="l" defTabSz="914400" rtl="0" eaLnBrk="1" latinLnBrk="0" hangingPunct="1">
              <a:defRPr sz="2400" kern="1200">
                <a:solidFill>
                  <a:srgbClr val="000000"/>
                </a:solidFill>
                <a:latin typeface="Arial" panose="020B0604020202020204" pitchFamily="34" charset="0"/>
                <a:ea typeface="Heiti SC Light" charset="-122"/>
                <a:cs typeface="+mn-cs"/>
                <a:sym typeface="Arial" panose="020B0604020202020204" pitchFamily="34" charset="0"/>
              </a:defRPr>
            </a:lvl7pPr>
            <a:lvl8pPr marL="3200400" algn="l" defTabSz="914400" rtl="0" eaLnBrk="1" latinLnBrk="0" hangingPunct="1">
              <a:defRPr sz="2400" kern="1200">
                <a:solidFill>
                  <a:srgbClr val="000000"/>
                </a:solidFill>
                <a:latin typeface="Arial" panose="020B0604020202020204" pitchFamily="34" charset="0"/>
                <a:ea typeface="Heiti SC Light" charset="-122"/>
                <a:cs typeface="+mn-cs"/>
                <a:sym typeface="Arial" panose="020B0604020202020204" pitchFamily="34" charset="0"/>
              </a:defRPr>
            </a:lvl8pPr>
            <a:lvl9pPr marL="3657600" algn="l" defTabSz="914400" rtl="0" eaLnBrk="1" latinLnBrk="0" hangingPunct="1">
              <a:defRPr sz="2400" kern="1200">
                <a:solidFill>
                  <a:srgbClr val="000000"/>
                </a:solidFill>
                <a:latin typeface="Arial" panose="020B0604020202020204" pitchFamily="34" charset="0"/>
                <a:ea typeface="Heiti SC Light" charset="-122"/>
                <a:cs typeface="+mn-cs"/>
                <a:sym typeface="Arial" panose="020B0604020202020204" pitchFamily="34" charset="0"/>
              </a:defRPr>
            </a:lvl9pPr>
          </a:lstStyle>
          <a:p>
            <a:pPr eaLnBrk="1" hangingPunct="1">
              <a:lnSpc>
                <a:spcPct val="150000"/>
              </a:lnSpc>
            </a:pPr>
            <a:r>
              <a:rPr lang="en-US" altLang="en-US" sz="4000">
                <a:solidFill>
                  <a:srgbClr val="FF2712"/>
                </a:solidFill>
                <a:latin typeface="Arial Rounded MT Bold" panose="020F0704030504030204" pitchFamily="34" charset="0"/>
                <a:sym typeface="Arial Rounded MT Bold" panose="020F0704030504030204" pitchFamily="34" charset="0"/>
              </a:rPr>
              <a:t>Any number times 0 equals 0.</a:t>
            </a:r>
          </a:p>
          <a:p>
            <a:pPr eaLnBrk="1" hangingPunct="1">
              <a:lnSpc>
                <a:spcPct val="150000"/>
              </a:lnSpc>
            </a:pPr>
            <a:r>
              <a:rPr lang="en-US" altLang="en-US" sz="4000">
                <a:solidFill>
                  <a:srgbClr val="003DCC"/>
                </a:solidFill>
                <a:latin typeface="Arial Rounded MT Bold" panose="020F0704030504030204" pitchFamily="34" charset="0"/>
                <a:sym typeface="Arial Rounded MT Bold" panose="020F0704030504030204" pitchFamily="34" charset="0"/>
              </a:rPr>
              <a:t>Any number times 1 equals 1.</a:t>
            </a:r>
          </a:p>
          <a:p>
            <a:pPr eaLnBrk="1" hangingPunct="1">
              <a:lnSpc>
                <a:spcPct val="150000"/>
              </a:lnSpc>
            </a:pPr>
            <a:r>
              <a:rPr lang="en-US" altLang="en-US" sz="4000">
                <a:solidFill>
                  <a:srgbClr val="558E28"/>
                </a:solidFill>
                <a:latin typeface="Arial Rounded MT Bold" panose="020F0704030504030204" pitchFamily="34" charset="0"/>
                <a:sym typeface="Arial Rounded MT Bold" panose="020F0704030504030204" pitchFamily="34" charset="0"/>
              </a:rPr>
              <a:t>Any number times 10 will end in a zero.</a:t>
            </a:r>
          </a:p>
          <a:p>
            <a:pPr eaLnBrk="1" hangingPunct="1">
              <a:lnSpc>
                <a:spcPct val="150000"/>
              </a:lnSpc>
            </a:pPr>
            <a:r>
              <a:rPr lang="en-US" altLang="en-US" sz="4000">
                <a:solidFill>
                  <a:srgbClr val="FF5308"/>
                </a:solidFill>
                <a:latin typeface="Arial Rounded MT Bold" panose="020F0704030504030204" pitchFamily="34" charset="0"/>
                <a:sym typeface="Arial Rounded MT Bold" panose="020F0704030504030204" pitchFamily="34" charset="0"/>
              </a:rPr>
              <a:t>Any number times 5 will end in a zero.</a:t>
            </a:r>
          </a:p>
          <a:p>
            <a:pPr eaLnBrk="1" hangingPunct="1">
              <a:lnSpc>
                <a:spcPct val="150000"/>
              </a:lnSpc>
            </a:pPr>
            <a:r>
              <a:rPr lang="en-US" altLang="en-US" sz="4000">
                <a:solidFill>
                  <a:srgbClr val="AE00F0"/>
                </a:solidFill>
                <a:latin typeface="Arial Rounded MT Bold" panose="020F0704030504030204" pitchFamily="34" charset="0"/>
                <a:sym typeface="Arial Rounded MT Bold" panose="020F0704030504030204" pitchFamily="34" charset="0"/>
              </a:rPr>
              <a:t>Any number times 0.5 will equal half of itself.</a:t>
            </a:r>
          </a:p>
        </p:txBody>
      </p:sp>
    </p:spTree>
    <p:extLst>
      <p:ext uri="{BB962C8B-B14F-4D97-AF65-F5344CB8AC3E}">
        <p14:creationId xmlns:p14="http://schemas.microsoft.com/office/powerpoint/2010/main" val="20337091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7789" t="34639" r="32711" b="30502"/>
          <a:stretch/>
        </p:blipFill>
        <p:spPr>
          <a:xfrm>
            <a:off x="11146968" y="5807664"/>
            <a:ext cx="1045032" cy="1050336"/>
          </a:xfrm>
          <a:prstGeom prst="rect">
            <a:avLst/>
          </a:prstGeom>
        </p:spPr>
      </p:pic>
      <p:pic>
        <p:nvPicPr>
          <p:cNvPr id="3" name="Picture 2"/>
          <p:cNvPicPr>
            <a:picLocks noChangeAspect="1"/>
          </p:cNvPicPr>
          <p:nvPr/>
        </p:nvPicPr>
        <p:blipFill rotWithShape="1">
          <a:blip r:embed="rId3"/>
          <a:srcRect l="33490" t="29316" r="14638" b="36359"/>
          <a:stretch/>
        </p:blipFill>
        <p:spPr>
          <a:xfrm>
            <a:off x="740228" y="1567542"/>
            <a:ext cx="8504701" cy="3164114"/>
          </a:xfrm>
          <a:prstGeom prst="rect">
            <a:avLst/>
          </a:prstGeom>
        </p:spPr>
      </p:pic>
    </p:spTree>
    <p:extLst>
      <p:ext uri="{BB962C8B-B14F-4D97-AF65-F5344CB8AC3E}">
        <p14:creationId xmlns:p14="http://schemas.microsoft.com/office/powerpoint/2010/main" val="26173621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7789" t="34639" r="32711" b="30502"/>
          <a:stretch/>
        </p:blipFill>
        <p:spPr>
          <a:xfrm>
            <a:off x="11146968" y="5807664"/>
            <a:ext cx="1045032" cy="1050336"/>
          </a:xfrm>
          <a:prstGeom prst="rect">
            <a:avLst/>
          </a:prstGeom>
        </p:spPr>
      </p:pic>
      <p:sp>
        <p:nvSpPr>
          <p:cNvPr id="3" name="Rectangle 2"/>
          <p:cNvSpPr>
            <a:spLocks/>
          </p:cNvSpPr>
          <p:nvPr/>
        </p:nvSpPr>
        <p:spPr bwMode="auto">
          <a:xfrm>
            <a:off x="1339850" y="2383064"/>
            <a:ext cx="6404699"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595" bIns="0"/>
          <a:lstStyle>
            <a:defPPr>
              <a:defRPr lang="en-US"/>
            </a:defPPr>
            <a:lvl1pPr algn="l" rtl="0" eaLnBrk="0" fontAlgn="base" hangingPunct="0">
              <a:spcBef>
                <a:spcPct val="0"/>
              </a:spcBef>
              <a:spcAft>
                <a:spcPct val="0"/>
              </a:spcAft>
              <a:defRPr sz="2400" kern="1200">
                <a:solidFill>
                  <a:srgbClr val="000000"/>
                </a:solidFill>
                <a:latin typeface="Arial" panose="020B0604020202020204" pitchFamily="34" charset="0"/>
                <a:ea typeface="Heiti SC Light" charset="-122"/>
                <a:cs typeface="+mn-cs"/>
                <a:sym typeface="Arial" panose="020B0604020202020204" pitchFamily="34" charset="0"/>
              </a:defRPr>
            </a:lvl1pPr>
            <a:lvl2pPr marL="454025" indent="1588" algn="l" rtl="0" eaLnBrk="0" fontAlgn="base" hangingPunct="0">
              <a:spcBef>
                <a:spcPct val="0"/>
              </a:spcBef>
              <a:spcAft>
                <a:spcPct val="0"/>
              </a:spcAft>
              <a:defRPr sz="2400" kern="1200">
                <a:solidFill>
                  <a:srgbClr val="000000"/>
                </a:solidFill>
                <a:latin typeface="Arial" panose="020B0604020202020204" pitchFamily="34" charset="0"/>
                <a:ea typeface="Heiti SC Light" charset="-122"/>
                <a:cs typeface="+mn-cs"/>
                <a:sym typeface="Arial" panose="020B0604020202020204" pitchFamily="34" charset="0"/>
              </a:defRPr>
            </a:lvl2pPr>
            <a:lvl3pPr marL="911225" indent="1588" algn="l" rtl="0" eaLnBrk="0" fontAlgn="base" hangingPunct="0">
              <a:spcBef>
                <a:spcPct val="0"/>
              </a:spcBef>
              <a:spcAft>
                <a:spcPct val="0"/>
              </a:spcAft>
              <a:defRPr sz="2400" kern="1200">
                <a:solidFill>
                  <a:srgbClr val="000000"/>
                </a:solidFill>
                <a:latin typeface="Arial" panose="020B0604020202020204" pitchFamily="34" charset="0"/>
                <a:ea typeface="Heiti SC Light" charset="-122"/>
                <a:cs typeface="+mn-cs"/>
                <a:sym typeface="Arial" panose="020B0604020202020204" pitchFamily="34" charset="0"/>
              </a:defRPr>
            </a:lvl3pPr>
            <a:lvl4pPr marL="1368425" indent="1588" algn="l" rtl="0" eaLnBrk="0" fontAlgn="base" hangingPunct="0">
              <a:spcBef>
                <a:spcPct val="0"/>
              </a:spcBef>
              <a:spcAft>
                <a:spcPct val="0"/>
              </a:spcAft>
              <a:defRPr sz="2400" kern="1200">
                <a:solidFill>
                  <a:srgbClr val="000000"/>
                </a:solidFill>
                <a:latin typeface="Arial" panose="020B0604020202020204" pitchFamily="34" charset="0"/>
                <a:ea typeface="Heiti SC Light" charset="-122"/>
                <a:cs typeface="+mn-cs"/>
                <a:sym typeface="Arial" panose="020B0604020202020204" pitchFamily="34" charset="0"/>
              </a:defRPr>
            </a:lvl4pPr>
            <a:lvl5pPr marL="1825625" indent="1588" algn="l" rtl="0" eaLnBrk="0" fontAlgn="base" hangingPunct="0">
              <a:spcBef>
                <a:spcPct val="0"/>
              </a:spcBef>
              <a:spcAft>
                <a:spcPct val="0"/>
              </a:spcAft>
              <a:defRPr sz="2400" kern="1200">
                <a:solidFill>
                  <a:srgbClr val="000000"/>
                </a:solidFill>
                <a:latin typeface="Arial" panose="020B0604020202020204" pitchFamily="34" charset="0"/>
                <a:ea typeface="Heiti SC Light" charset="-122"/>
                <a:cs typeface="+mn-cs"/>
                <a:sym typeface="Arial" panose="020B0604020202020204" pitchFamily="34" charset="0"/>
              </a:defRPr>
            </a:lvl5pPr>
            <a:lvl6pPr marL="2286000" algn="l" defTabSz="914400" rtl="0" eaLnBrk="1" latinLnBrk="0" hangingPunct="1">
              <a:defRPr sz="2400" kern="1200">
                <a:solidFill>
                  <a:srgbClr val="000000"/>
                </a:solidFill>
                <a:latin typeface="Arial" panose="020B0604020202020204" pitchFamily="34" charset="0"/>
                <a:ea typeface="Heiti SC Light" charset="-122"/>
                <a:cs typeface="+mn-cs"/>
                <a:sym typeface="Arial" panose="020B0604020202020204" pitchFamily="34" charset="0"/>
              </a:defRPr>
            </a:lvl6pPr>
            <a:lvl7pPr marL="2743200" algn="l" defTabSz="914400" rtl="0" eaLnBrk="1" latinLnBrk="0" hangingPunct="1">
              <a:defRPr sz="2400" kern="1200">
                <a:solidFill>
                  <a:srgbClr val="000000"/>
                </a:solidFill>
                <a:latin typeface="Arial" panose="020B0604020202020204" pitchFamily="34" charset="0"/>
                <a:ea typeface="Heiti SC Light" charset="-122"/>
                <a:cs typeface="+mn-cs"/>
                <a:sym typeface="Arial" panose="020B0604020202020204" pitchFamily="34" charset="0"/>
              </a:defRPr>
            </a:lvl7pPr>
            <a:lvl8pPr marL="3200400" algn="l" defTabSz="914400" rtl="0" eaLnBrk="1" latinLnBrk="0" hangingPunct="1">
              <a:defRPr sz="2400" kern="1200">
                <a:solidFill>
                  <a:srgbClr val="000000"/>
                </a:solidFill>
                <a:latin typeface="Arial" panose="020B0604020202020204" pitchFamily="34" charset="0"/>
                <a:ea typeface="Heiti SC Light" charset="-122"/>
                <a:cs typeface="+mn-cs"/>
                <a:sym typeface="Arial" panose="020B0604020202020204" pitchFamily="34" charset="0"/>
              </a:defRPr>
            </a:lvl8pPr>
            <a:lvl9pPr marL="3657600" algn="l" defTabSz="914400" rtl="0" eaLnBrk="1" latinLnBrk="0" hangingPunct="1">
              <a:defRPr sz="2400" kern="1200">
                <a:solidFill>
                  <a:srgbClr val="000000"/>
                </a:solidFill>
                <a:latin typeface="Arial" panose="020B0604020202020204" pitchFamily="34" charset="0"/>
                <a:ea typeface="Heiti SC Light" charset="-122"/>
                <a:cs typeface="+mn-cs"/>
                <a:sym typeface="Arial" panose="020B0604020202020204" pitchFamily="34" charset="0"/>
              </a:defRPr>
            </a:lvl9pPr>
          </a:lstStyle>
          <a:p>
            <a:pPr algn="ctr" eaLnBrk="1" hangingPunct="1">
              <a:spcBef>
                <a:spcPts val="1400"/>
              </a:spcBef>
            </a:pPr>
            <a:r>
              <a:rPr lang="en-US" altLang="en-US" sz="4300" b="1" i="1" dirty="0">
                <a:solidFill>
                  <a:srgbClr val="D90B00"/>
                </a:solidFill>
                <a:ea typeface="MS PGothic" panose="020B0600070205080204" pitchFamily="34" charset="-128"/>
              </a:rPr>
              <a:t>12 </a:t>
            </a:r>
            <a:r>
              <a:rPr lang="en-US" altLang="en-US" sz="4300" b="1" i="1" dirty="0">
                <a:solidFill>
                  <a:srgbClr val="0000FF"/>
                </a:solidFill>
                <a:ea typeface="MS PGothic" panose="020B0600070205080204" pitchFamily="34" charset="-128"/>
              </a:rPr>
              <a:t>is the answer.</a:t>
            </a:r>
          </a:p>
          <a:p>
            <a:pPr algn="ctr" eaLnBrk="1" hangingPunct="1">
              <a:spcBef>
                <a:spcPts val="1400"/>
              </a:spcBef>
            </a:pPr>
            <a:r>
              <a:rPr lang="en-US" altLang="en-US" sz="4300" b="1" i="1" dirty="0">
                <a:solidFill>
                  <a:srgbClr val="0000FF"/>
                </a:solidFill>
                <a:ea typeface="MS PGothic" panose="020B0600070205080204" pitchFamily="34" charset="-128"/>
              </a:rPr>
              <a:t>What is the question?</a:t>
            </a:r>
          </a:p>
        </p:txBody>
      </p:sp>
      <p:sp>
        <p:nvSpPr>
          <p:cNvPr id="4" name="Rectangle 3"/>
          <p:cNvSpPr>
            <a:spLocks/>
          </p:cNvSpPr>
          <p:nvPr/>
        </p:nvSpPr>
        <p:spPr bwMode="auto">
          <a:xfrm>
            <a:off x="552450" y="579664"/>
            <a:ext cx="848995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595" bIns="0"/>
          <a:lstStyle>
            <a:defPPr>
              <a:defRPr lang="en-US"/>
            </a:defPPr>
            <a:lvl1pPr algn="l" rtl="0" eaLnBrk="0" fontAlgn="base" hangingPunct="0">
              <a:spcBef>
                <a:spcPct val="0"/>
              </a:spcBef>
              <a:spcAft>
                <a:spcPct val="0"/>
              </a:spcAft>
              <a:defRPr sz="2400" kern="1200">
                <a:solidFill>
                  <a:srgbClr val="000000"/>
                </a:solidFill>
                <a:latin typeface="Arial" panose="020B0604020202020204" pitchFamily="34" charset="0"/>
                <a:ea typeface="Heiti SC Light" charset="-122"/>
                <a:cs typeface="+mn-cs"/>
                <a:sym typeface="Arial" panose="020B0604020202020204" pitchFamily="34" charset="0"/>
              </a:defRPr>
            </a:lvl1pPr>
            <a:lvl2pPr marL="454025" indent="1588" algn="l" rtl="0" eaLnBrk="0" fontAlgn="base" hangingPunct="0">
              <a:spcBef>
                <a:spcPct val="0"/>
              </a:spcBef>
              <a:spcAft>
                <a:spcPct val="0"/>
              </a:spcAft>
              <a:defRPr sz="2400" kern="1200">
                <a:solidFill>
                  <a:srgbClr val="000000"/>
                </a:solidFill>
                <a:latin typeface="Arial" panose="020B0604020202020204" pitchFamily="34" charset="0"/>
                <a:ea typeface="Heiti SC Light" charset="-122"/>
                <a:cs typeface="+mn-cs"/>
                <a:sym typeface="Arial" panose="020B0604020202020204" pitchFamily="34" charset="0"/>
              </a:defRPr>
            </a:lvl2pPr>
            <a:lvl3pPr marL="911225" indent="1588" algn="l" rtl="0" eaLnBrk="0" fontAlgn="base" hangingPunct="0">
              <a:spcBef>
                <a:spcPct val="0"/>
              </a:spcBef>
              <a:spcAft>
                <a:spcPct val="0"/>
              </a:spcAft>
              <a:defRPr sz="2400" kern="1200">
                <a:solidFill>
                  <a:srgbClr val="000000"/>
                </a:solidFill>
                <a:latin typeface="Arial" panose="020B0604020202020204" pitchFamily="34" charset="0"/>
                <a:ea typeface="Heiti SC Light" charset="-122"/>
                <a:cs typeface="+mn-cs"/>
                <a:sym typeface="Arial" panose="020B0604020202020204" pitchFamily="34" charset="0"/>
              </a:defRPr>
            </a:lvl3pPr>
            <a:lvl4pPr marL="1368425" indent="1588" algn="l" rtl="0" eaLnBrk="0" fontAlgn="base" hangingPunct="0">
              <a:spcBef>
                <a:spcPct val="0"/>
              </a:spcBef>
              <a:spcAft>
                <a:spcPct val="0"/>
              </a:spcAft>
              <a:defRPr sz="2400" kern="1200">
                <a:solidFill>
                  <a:srgbClr val="000000"/>
                </a:solidFill>
                <a:latin typeface="Arial" panose="020B0604020202020204" pitchFamily="34" charset="0"/>
                <a:ea typeface="Heiti SC Light" charset="-122"/>
                <a:cs typeface="+mn-cs"/>
                <a:sym typeface="Arial" panose="020B0604020202020204" pitchFamily="34" charset="0"/>
              </a:defRPr>
            </a:lvl4pPr>
            <a:lvl5pPr marL="1825625" indent="1588" algn="l" rtl="0" eaLnBrk="0" fontAlgn="base" hangingPunct="0">
              <a:spcBef>
                <a:spcPct val="0"/>
              </a:spcBef>
              <a:spcAft>
                <a:spcPct val="0"/>
              </a:spcAft>
              <a:defRPr sz="2400" kern="1200">
                <a:solidFill>
                  <a:srgbClr val="000000"/>
                </a:solidFill>
                <a:latin typeface="Arial" panose="020B0604020202020204" pitchFamily="34" charset="0"/>
                <a:ea typeface="Heiti SC Light" charset="-122"/>
                <a:cs typeface="+mn-cs"/>
                <a:sym typeface="Arial" panose="020B0604020202020204" pitchFamily="34" charset="0"/>
              </a:defRPr>
            </a:lvl5pPr>
            <a:lvl6pPr marL="2286000" algn="l" defTabSz="914400" rtl="0" eaLnBrk="1" latinLnBrk="0" hangingPunct="1">
              <a:defRPr sz="2400" kern="1200">
                <a:solidFill>
                  <a:srgbClr val="000000"/>
                </a:solidFill>
                <a:latin typeface="Arial" panose="020B0604020202020204" pitchFamily="34" charset="0"/>
                <a:ea typeface="Heiti SC Light" charset="-122"/>
                <a:cs typeface="+mn-cs"/>
                <a:sym typeface="Arial" panose="020B0604020202020204" pitchFamily="34" charset="0"/>
              </a:defRPr>
            </a:lvl6pPr>
            <a:lvl7pPr marL="2743200" algn="l" defTabSz="914400" rtl="0" eaLnBrk="1" latinLnBrk="0" hangingPunct="1">
              <a:defRPr sz="2400" kern="1200">
                <a:solidFill>
                  <a:srgbClr val="000000"/>
                </a:solidFill>
                <a:latin typeface="Arial" panose="020B0604020202020204" pitchFamily="34" charset="0"/>
                <a:ea typeface="Heiti SC Light" charset="-122"/>
                <a:cs typeface="+mn-cs"/>
                <a:sym typeface="Arial" panose="020B0604020202020204" pitchFamily="34" charset="0"/>
              </a:defRPr>
            </a:lvl7pPr>
            <a:lvl8pPr marL="3200400" algn="l" defTabSz="914400" rtl="0" eaLnBrk="1" latinLnBrk="0" hangingPunct="1">
              <a:defRPr sz="2400" kern="1200">
                <a:solidFill>
                  <a:srgbClr val="000000"/>
                </a:solidFill>
                <a:latin typeface="Arial" panose="020B0604020202020204" pitchFamily="34" charset="0"/>
                <a:ea typeface="Heiti SC Light" charset="-122"/>
                <a:cs typeface="+mn-cs"/>
                <a:sym typeface="Arial" panose="020B0604020202020204" pitchFamily="34" charset="0"/>
              </a:defRPr>
            </a:lvl8pPr>
            <a:lvl9pPr marL="3657600" algn="l" defTabSz="914400" rtl="0" eaLnBrk="1" latinLnBrk="0" hangingPunct="1">
              <a:defRPr sz="2400" kern="1200">
                <a:solidFill>
                  <a:srgbClr val="000000"/>
                </a:solidFill>
                <a:latin typeface="Arial" panose="020B0604020202020204" pitchFamily="34" charset="0"/>
                <a:ea typeface="Heiti SC Light" charset="-122"/>
                <a:cs typeface="+mn-cs"/>
                <a:sym typeface="Arial" panose="020B0604020202020204" pitchFamily="34" charset="0"/>
              </a:defRPr>
            </a:lvl9pPr>
          </a:lstStyle>
          <a:p>
            <a:pPr algn="ctr" eaLnBrk="1" hangingPunct="1">
              <a:spcBef>
                <a:spcPts val="2625"/>
              </a:spcBef>
            </a:pPr>
            <a:r>
              <a:rPr lang="en-US" altLang="en-US" sz="4300" dirty="0" smtClean="0">
                <a:latin typeface="Arial Rounded MT Bold" panose="020F0704030504030204" pitchFamily="34" charset="0"/>
                <a:ea typeface="MS PGothic" panose="020B0600070205080204" pitchFamily="34" charset="-128"/>
                <a:sym typeface="Arial Rounded MT Bold" panose="020F0704030504030204" pitchFamily="34" charset="0"/>
              </a:rPr>
              <a:t>Here</a:t>
            </a:r>
            <a:r>
              <a:rPr lang="ja-JP" altLang="en-US" sz="4300" dirty="0" smtClean="0">
                <a:ea typeface="MS PGothic" panose="020B0600070205080204" pitchFamily="34" charset="-128"/>
                <a:sym typeface="Arial Rounded MT Bold" panose="020F0704030504030204" pitchFamily="34" charset="0"/>
              </a:rPr>
              <a:t>’</a:t>
            </a:r>
            <a:r>
              <a:rPr lang="en-US" altLang="ja-JP" sz="4300" dirty="0" smtClean="0">
                <a:latin typeface="Arial Rounded MT Bold" panose="020F0704030504030204" pitchFamily="34" charset="0"/>
                <a:ea typeface="MS PGothic" panose="020B0600070205080204" pitchFamily="34" charset="-128"/>
                <a:sym typeface="Arial Rounded MT Bold" panose="020F0704030504030204" pitchFamily="34" charset="0"/>
              </a:rPr>
              <a:t>s </a:t>
            </a:r>
            <a:r>
              <a:rPr lang="en-US" altLang="ja-JP" sz="4300" dirty="0">
                <a:latin typeface="Arial Rounded MT Bold" panose="020F0704030504030204" pitchFamily="34" charset="0"/>
                <a:ea typeface="MS PGothic" panose="020B0600070205080204" pitchFamily="34" charset="-128"/>
                <a:sym typeface="Arial Rounded MT Bold" panose="020F0704030504030204" pitchFamily="34" charset="0"/>
              </a:rPr>
              <a:t>the Answer, what</a:t>
            </a:r>
            <a:r>
              <a:rPr lang="ja-JP" altLang="en-US" sz="4300" dirty="0">
                <a:ea typeface="MS PGothic" panose="020B0600070205080204" pitchFamily="34" charset="-128"/>
                <a:sym typeface="Arial Rounded MT Bold" panose="020F0704030504030204" pitchFamily="34" charset="0"/>
              </a:rPr>
              <a:t>’</a:t>
            </a:r>
            <a:r>
              <a:rPr lang="en-US" altLang="ja-JP" sz="4300" dirty="0">
                <a:latin typeface="Arial Rounded MT Bold" panose="020F0704030504030204" pitchFamily="34" charset="0"/>
                <a:ea typeface="MS PGothic" panose="020B0600070205080204" pitchFamily="34" charset="-128"/>
                <a:sym typeface="Arial Rounded MT Bold" panose="020F0704030504030204" pitchFamily="34" charset="0"/>
              </a:rPr>
              <a:t>s the Question?</a:t>
            </a:r>
            <a:endParaRPr lang="en-US" altLang="en-US" sz="4300" dirty="0">
              <a:latin typeface="Arial Rounded MT Bold" panose="020F0704030504030204" pitchFamily="34" charset="0"/>
              <a:ea typeface="MS PGothic" panose="020B0600070205080204" pitchFamily="34" charset="-128"/>
              <a:sym typeface="Arial Rounded MT Bold" panose="020F0704030504030204" pitchFamily="34" charset="0"/>
            </a:endParaRPr>
          </a:p>
        </p:txBody>
      </p:sp>
    </p:spTree>
    <p:extLst>
      <p:ext uri="{BB962C8B-B14F-4D97-AF65-F5344CB8AC3E}">
        <p14:creationId xmlns:p14="http://schemas.microsoft.com/office/powerpoint/2010/main" val="9284840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7789" t="34639" r="32711" b="30502"/>
          <a:stretch/>
        </p:blipFill>
        <p:spPr>
          <a:xfrm>
            <a:off x="11146968" y="5807664"/>
            <a:ext cx="1045032" cy="1050336"/>
          </a:xfrm>
          <a:prstGeom prst="rect">
            <a:avLst/>
          </a:prstGeom>
        </p:spPr>
      </p:pic>
      <p:sp>
        <p:nvSpPr>
          <p:cNvPr id="4" name="Title 1"/>
          <p:cNvSpPr txBox="1">
            <a:spLocks/>
          </p:cNvSpPr>
          <p:nvPr/>
        </p:nvSpPr>
        <p:spPr>
          <a:xfrm>
            <a:off x="591892" y="1204384"/>
            <a:ext cx="9182635" cy="1646302"/>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smtClean="0"/>
              <a:t>What does this mean in reality?</a:t>
            </a:r>
          </a:p>
          <a:p>
            <a:endParaRPr lang="en-GB" dirty="0"/>
          </a:p>
          <a:p>
            <a:pPr marL="742950" lvl="1" indent="-285750">
              <a:buFont typeface="Arial" panose="020B0604020202020204" pitchFamily="34" charset="0"/>
              <a:buChar char="•"/>
            </a:pPr>
            <a:r>
              <a:rPr lang="en-GB" dirty="0" smtClean="0"/>
              <a:t>Children will have the chance to </a:t>
            </a:r>
            <a:r>
              <a:rPr lang="en-GB" b="1" dirty="0" smtClean="0"/>
              <a:t>EXPLORE </a:t>
            </a:r>
            <a:r>
              <a:rPr lang="en-GB" dirty="0" smtClean="0"/>
              <a:t>ways of finding an answer and will be confident in explaining their methodology and how it works.</a:t>
            </a:r>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r>
              <a:rPr lang="en-GB" dirty="0" smtClean="0"/>
              <a:t>They will have mastered the </a:t>
            </a:r>
            <a:r>
              <a:rPr lang="en-GB" b="1" dirty="0" smtClean="0"/>
              <a:t>KEY SKILLS</a:t>
            </a:r>
            <a:r>
              <a:rPr lang="en-GB" dirty="0" smtClean="0"/>
              <a:t> needed to solve problems in abstract and real world forms.</a:t>
            </a:r>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r>
              <a:rPr lang="en-GB" dirty="0" smtClean="0"/>
              <a:t>The children will have the opportunities to </a:t>
            </a:r>
            <a:r>
              <a:rPr lang="en-GB" b="1" dirty="0" smtClean="0"/>
              <a:t>APPLY </a:t>
            </a:r>
            <a:r>
              <a:rPr lang="en-GB" dirty="0" smtClean="0"/>
              <a:t> their knowledge in practical and cross curricular scenarios.</a:t>
            </a:r>
          </a:p>
        </p:txBody>
      </p:sp>
    </p:spTree>
    <p:extLst>
      <p:ext uri="{BB962C8B-B14F-4D97-AF65-F5344CB8AC3E}">
        <p14:creationId xmlns:p14="http://schemas.microsoft.com/office/powerpoint/2010/main" val="16978615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7789" t="34639" r="32711" b="30502"/>
          <a:stretch/>
        </p:blipFill>
        <p:spPr>
          <a:xfrm>
            <a:off x="11146968" y="5807664"/>
            <a:ext cx="1045032" cy="1050336"/>
          </a:xfrm>
          <a:prstGeom prst="rect">
            <a:avLst/>
          </a:prstGeom>
        </p:spPr>
      </p:pic>
      <p:pic>
        <p:nvPicPr>
          <p:cNvPr id="3" name="Picture 2"/>
          <p:cNvPicPr>
            <a:picLocks noChangeAspect="1"/>
          </p:cNvPicPr>
          <p:nvPr/>
        </p:nvPicPr>
        <p:blipFill rotWithShape="1">
          <a:blip r:embed="rId3"/>
          <a:srcRect l="31482" t="23760" r="7387" b="12153"/>
          <a:stretch/>
        </p:blipFill>
        <p:spPr>
          <a:xfrm>
            <a:off x="602105" y="1088571"/>
            <a:ext cx="8454137" cy="4983004"/>
          </a:xfrm>
          <a:prstGeom prst="rect">
            <a:avLst/>
          </a:prstGeom>
        </p:spPr>
      </p:pic>
      <p:sp>
        <p:nvSpPr>
          <p:cNvPr id="4" name="Title 1"/>
          <p:cNvSpPr txBox="1">
            <a:spLocks/>
          </p:cNvSpPr>
          <p:nvPr/>
        </p:nvSpPr>
        <p:spPr>
          <a:xfrm>
            <a:off x="237857" y="220598"/>
            <a:ext cx="9182635" cy="731902"/>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smtClean="0"/>
              <a:t>Bar Model Mathematics</a:t>
            </a:r>
          </a:p>
        </p:txBody>
      </p:sp>
    </p:spTree>
    <p:extLst>
      <p:ext uri="{BB962C8B-B14F-4D97-AF65-F5344CB8AC3E}">
        <p14:creationId xmlns:p14="http://schemas.microsoft.com/office/powerpoint/2010/main" val="27985596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7789" t="34639" r="32711" b="30502"/>
          <a:stretch/>
        </p:blipFill>
        <p:spPr>
          <a:xfrm>
            <a:off x="11146968" y="5807664"/>
            <a:ext cx="1045032" cy="1050336"/>
          </a:xfrm>
          <a:prstGeom prst="rect">
            <a:avLst/>
          </a:prstGeom>
        </p:spPr>
      </p:pic>
      <p:pic>
        <p:nvPicPr>
          <p:cNvPr id="6146" name="Picture 2" descr="Image result for any questions present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661" y="851715"/>
            <a:ext cx="7441364" cy="4955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80460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733" t="20312" r="29063" b="15104"/>
          <a:stretch/>
        </p:blipFill>
        <p:spPr>
          <a:xfrm>
            <a:off x="457200" y="1714500"/>
            <a:ext cx="8743950" cy="4724400"/>
          </a:xfrm>
          <a:prstGeom prst="rect">
            <a:avLst/>
          </a:prstGeom>
        </p:spPr>
      </p:pic>
      <p:pic>
        <p:nvPicPr>
          <p:cNvPr id="3" name="Picture 2"/>
          <p:cNvPicPr>
            <a:picLocks noChangeAspect="1"/>
          </p:cNvPicPr>
          <p:nvPr/>
        </p:nvPicPr>
        <p:blipFill rotWithShape="1">
          <a:blip r:embed="rId3"/>
          <a:srcRect l="47789" t="34639" r="32711" b="30502"/>
          <a:stretch/>
        </p:blipFill>
        <p:spPr>
          <a:xfrm>
            <a:off x="11146968" y="5807664"/>
            <a:ext cx="1045032" cy="1050336"/>
          </a:xfrm>
          <a:prstGeom prst="rect">
            <a:avLst/>
          </a:prstGeom>
        </p:spPr>
      </p:pic>
      <p:sp>
        <p:nvSpPr>
          <p:cNvPr id="4" name="Title 1"/>
          <p:cNvSpPr txBox="1">
            <a:spLocks/>
          </p:cNvSpPr>
          <p:nvPr/>
        </p:nvSpPr>
        <p:spPr>
          <a:xfrm>
            <a:off x="237857" y="220598"/>
            <a:ext cx="9182635" cy="731902"/>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smtClean="0"/>
              <a:t>Fluency, Reasoning and Problem Solving</a:t>
            </a:r>
            <a:endParaRPr lang="en-GB" dirty="0"/>
          </a:p>
        </p:txBody>
      </p:sp>
    </p:spTree>
    <p:extLst>
      <p:ext uri="{BB962C8B-B14F-4D97-AF65-F5344CB8AC3E}">
        <p14:creationId xmlns:p14="http://schemas.microsoft.com/office/powerpoint/2010/main" val="42360789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7789" t="34639" r="32711" b="30502"/>
          <a:stretch/>
        </p:blipFill>
        <p:spPr>
          <a:xfrm>
            <a:off x="11146968" y="5807664"/>
            <a:ext cx="1045032" cy="1050336"/>
          </a:xfrm>
          <a:prstGeom prst="rect">
            <a:avLst/>
          </a:prstGeom>
        </p:spPr>
      </p:pic>
      <p:sp>
        <p:nvSpPr>
          <p:cNvPr id="3" name="Shape 192"/>
          <p:cNvSpPr txBox="1">
            <a:spLocks/>
          </p:cNvSpPr>
          <p:nvPr/>
        </p:nvSpPr>
        <p:spPr>
          <a:xfrm>
            <a:off x="277167" y="1316112"/>
            <a:ext cx="9345804" cy="3816424"/>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defTabSz="896111">
              <a:lnSpc>
                <a:spcPct val="80000"/>
              </a:lnSpc>
              <a:spcBef>
                <a:spcPts val="400"/>
              </a:spcBef>
              <a:buFont typeface="Wingdings 3" charset="2"/>
              <a:buNone/>
              <a:defRPr sz="2058" b="1"/>
            </a:pPr>
            <a:r>
              <a:rPr lang="en-GB" sz="2058" b="1" dirty="0" smtClean="0">
                <a:solidFill>
                  <a:srgbClr val="0070C0"/>
                </a:solidFill>
              </a:rPr>
              <a:t>SATs test will take place at the end of Y2 (KS1) and at the end of Y6</a:t>
            </a:r>
            <a:r>
              <a:rPr lang="en-GB" sz="4410" b="1" dirty="0">
                <a:solidFill>
                  <a:srgbClr val="0070C0"/>
                </a:solidFill>
              </a:rPr>
              <a:t> </a:t>
            </a:r>
            <a:r>
              <a:rPr lang="en-GB" sz="2058" b="1" dirty="0" smtClean="0">
                <a:solidFill>
                  <a:srgbClr val="0070C0"/>
                </a:solidFill>
              </a:rPr>
              <a:t>(KS2)</a:t>
            </a:r>
          </a:p>
          <a:p>
            <a:pPr marL="0" indent="0" defTabSz="896111">
              <a:lnSpc>
                <a:spcPct val="80000"/>
              </a:lnSpc>
              <a:spcBef>
                <a:spcPts val="400"/>
              </a:spcBef>
              <a:buFont typeface="Wingdings 3" charset="2"/>
              <a:buNone/>
              <a:defRPr sz="2058" b="1"/>
            </a:pPr>
            <a:endParaRPr lang="en-GB" sz="4410" b="1" dirty="0" smtClean="0">
              <a:solidFill>
                <a:srgbClr val="0070C0"/>
              </a:solidFill>
            </a:endParaRPr>
          </a:p>
          <a:p>
            <a:pPr marL="268833" indent="-268833" defTabSz="896111">
              <a:lnSpc>
                <a:spcPct val="80000"/>
              </a:lnSpc>
              <a:spcBef>
                <a:spcPts val="400"/>
              </a:spcBef>
              <a:defRPr sz="2058" b="1"/>
            </a:pPr>
            <a:r>
              <a:rPr lang="en-GB" sz="2058" b="1" dirty="0" smtClean="0">
                <a:solidFill>
                  <a:srgbClr val="0070C0"/>
                </a:solidFill>
              </a:rPr>
              <a:t>KS1</a:t>
            </a:r>
            <a:endParaRPr lang="en-GB" sz="4410" b="1" dirty="0" smtClean="0">
              <a:solidFill>
                <a:srgbClr val="0070C0"/>
              </a:solidFill>
            </a:endParaRPr>
          </a:p>
          <a:p>
            <a:pPr marL="268833" indent="-268833" defTabSz="896111">
              <a:lnSpc>
                <a:spcPct val="80000"/>
              </a:lnSpc>
              <a:spcBef>
                <a:spcPts val="400"/>
              </a:spcBef>
              <a:defRPr sz="2058" b="1"/>
            </a:pPr>
            <a:r>
              <a:rPr lang="en-GB" sz="2058" b="1" dirty="0" smtClean="0">
                <a:solidFill>
                  <a:srgbClr val="0070C0"/>
                </a:solidFill>
              </a:rPr>
              <a:t>There will be two tests:</a:t>
            </a:r>
            <a:endParaRPr lang="en-GB" sz="2450" b="1" dirty="0" smtClean="0">
              <a:solidFill>
                <a:srgbClr val="0070C0"/>
              </a:solidFill>
            </a:endParaRPr>
          </a:p>
          <a:p>
            <a:pPr marL="564737" lvl="1" indent="-268833" defTabSz="896111">
              <a:lnSpc>
                <a:spcPct val="80000"/>
              </a:lnSpc>
              <a:spcBef>
                <a:spcPts val="400"/>
              </a:spcBef>
              <a:defRPr sz="2058" b="1"/>
            </a:pPr>
            <a:r>
              <a:rPr lang="en-GB" sz="2058" b="1" dirty="0" smtClean="0">
                <a:solidFill>
                  <a:srgbClr val="0070C0"/>
                </a:solidFill>
              </a:rPr>
              <a:t>Mental Arithmetic (20 </a:t>
            </a:r>
            <a:r>
              <a:rPr lang="en-GB" sz="2058" b="1" dirty="0" err="1" smtClean="0">
                <a:solidFill>
                  <a:srgbClr val="0070C0"/>
                </a:solidFill>
              </a:rPr>
              <a:t>mins</a:t>
            </a:r>
            <a:r>
              <a:rPr lang="en-GB" sz="2058" b="1" dirty="0" smtClean="0">
                <a:solidFill>
                  <a:srgbClr val="0070C0"/>
                </a:solidFill>
              </a:rPr>
              <a:t>)</a:t>
            </a:r>
            <a:endParaRPr lang="en-GB" sz="2450" b="1" dirty="0" smtClean="0">
              <a:solidFill>
                <a:srgbClr val="0070C0"/>
              </a:solidFill>
            </a:endParaRPr>
          </a:p>
          <a:p>
            <a:pPr marL="564737" lvl="1" indent="-268833" defTabSz="896111">
              <a:lnSpc>
                <a:spcPct val="80000"/>
              </a:lnSpc>
              <a:spcBef>
                <a:spcPts val="400"/>
              </a:spcBef>
              <a:defRPr sz="2058" b="1"/>
            </a:pPr>
            <a:r>
              <a:rPr lang="en-GB" sz="2058" b="1" dirty="0" smtClean="0">
                <a:solidFill>
                  <a:srgbClr val="0070C0"/>
                </a:solidFill>
              </a:rPr>
              <a:t>Mathematical fluency and reasoning (35 </a:t>
            </a:r>
            <a:r>
              <a:rPr lang="en-GB" sz="2058" b="1" dirty="0" err="1" smtClean="0">
                <a:solidFill>
                  <a:srgbClr val="0070C0"/>
                </a:solidFill>
              </a:rPr>
              <a:t>mins</a:t>
            </a:r>
            <a:r>
              <a:rPr lang="en-GB" sz="2058" b="1" dirty="0" smtClean="0">
                <a:solidFill>
                  <a:srgbClr val="0070C0"/>
                </a:solidFill>
              </a:rPr>
              <a:t>)</a:t>
            </a:r>
            <a:endParaRPr lang="en-GB" sz="2450" b="1" dirty="0" smtClean="0">
              <a:solidFill>
                <a:srgbClr val="0070C0"/>
              </a:solidFill>
            </a:endParaRPr>
          </a:p>
          <a:p>
            <a:pPr marL="0" indent="0" defTabSz="896111">
              <a:lnSpc>
                <a:spcPct val="80000"/>
              </a:lnSpc>
              <a:spcBef>
                <a:spcPts val="200"/>
              </a:spcBef>
              <a:buSzTx/>
              <a:buFont typeface="Wingdings 3" charset="2"/>
              <a:buNone/>
              <a:defRPr sz="2450" b="1"/>
            </a:pPr>
            <a:endParaRPr lang="en-GB" sz="2450" b="1" dirty="0">
              <a:solidFill>
                <a:srgbClr val="0070C0"/>
              </a:solidFill>
            </a:endParaRPr>
          </a:p>
        </p:txBody>
      </p:sp>
      <p:sp>
        <p:nvSpPr>
          <p:cNvPr id="4" name="Shape 193"/>
          <p:cNvSpPr txBox="1">
            <a:spLocks/>
          </p:cNvSpPr>
          <p:nvPr/>
        </p:nvSpPr>
        <p:spPr>
          <a:xfrm>
            <a:off x="457200" y="338328"/>
            <a:ext cx="8229600" cy="1252728"/>
          </a:xfrm>
          <a:prstGeom prst="rect">
            <a:avLst/>
          </a:prstGeom>
        </p:spPr>
        <p:txBody>
          <a:bodyPr/>
          <a:lstStyle>
            <a:lvl1pPr algn="l" defTabSz="457200" rtl="0" eaLnBrk="1" latinLnBrk="0" hangingPunct="1">
              <a:spcBef>
                <a:spcPct val="0"/>
              </a:spcBef>
              <a:buNone/>
              <a:defRPr sz="5400" b="1"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dirty="0" smtClean="0"/>
              <a:t>Maths: SATs</a:t>
            </a:r>
            <a:endParaRPr lang="en-GB" dirty="0"/>
          </a:p>
        </p:txBody>
      </p:sp>
      <p:pic>
        <p:nvPicPr>
          <p:cNvPr id="6" name="Picture 5"/>
          <p:cNvPicPr>
            <a:picLocks noChangeAspect="1"/>
          </p:cNvPicPr>
          <p:nvPr/>
        </p:nvPicPr>
        <p:blipFill rotWithShape="1">
          <a:blip r:embed="rId3"/>
          <a:srcRect l="35163" t="12846" r="36168" b="14137"/>
          <a:stretch/>
        </p:blipFill>
        <p:spPr>
          <a:xfrm>
            <a:off x="4717139" y="3868057"/>
            <a:ext cx="2012063" cy="2881086"/>
          </a:xfrm>
          <a:prstGeom prst="rect">
            <a:avLst/>
          </a:prstGeom>
        </p:spPr>
      </p:pic>
      <p:pic>
        <p:nvPicPr>
          <p:cNvPr id="7" name="Picture 6"/>
          <p:cNvPicPr>
            <a:picLocks noChangeAspect="1"/>
          </p:cNvPicPr>
          <p:nvPr/>
        </p:nvPicPr>
        <p:blipFill rotWithShape="1">
          <a:blip r:embed="rId4"/>
          <a:srcRect l="34828" t="16419" r="36168" b="11161"/>
          <a:stretch/>
        </p:blipFill>
        <p:spPr>
          <a:xfrm>
            <a:off x="6868930" y="3868057"/>
            <a:ext cx="2052280" cy="2881086"/>
          </a:xfrm>
          <a:prstGeom prst="rect">
            <a:avLst/>
          </a:prstGeom>
        </p:spPr>
      </p:pic>
    </p:spTree>
    <p:extLst>
      <p:ext uri="{BB962C8B-B14F-4D97-AF65-F5344CB8AC3E}">
        <p14:creationId xmlns:p14="http://schemas.microsoft.com/office/powerpoint/2010/main" val="9597786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7789" t="34639" r="32711" b="30502"/>
          <a:stretch/>
        </p:blipFill>
        <p:spPr>
          <a:xfrm>
            <a:off x="11146968" y="5807664"/>
            <a:ext cx="1045032" cy="1050336"/>
          </a:xfrm>
          <a:prstGeom prst="rect">
            <a:avLst/>
          </a:prstGeom>
        </p:spPr>
      </p:pic>
      <p:sp>
        <p:nvSpPr>
          <p:cNvPr id="3" name="Shape 195"/>
          <p:cNvSpPr txBox="1">
            <a:spLocks/>
          </p:cNvSpPr>
          <p:nvPr/>
        </p:nvSpPr>
        <p:spPr>
          <a:xfrm>
            <a:off x="1612294" y="1657392"/>
            <a:ext cx="7408334" cy="3450696"/>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1"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GB" dirty="0" smtClean="0">
                <a:solidFill>
                  <a:srgbClr val="0070C0"/>
                </a:solidFill>
              </a:rPr>
              <a:t>Examples from the Mental Arithmetic Sample Paper</a:t>
            </a:r>
            <a:endParaRPr lang="en-GB" dirty="0">
              <a:solidFill>
                <a:srgbClr val="0070C0"/>
              </a:solidFill>
            </a:endParaRPr>
          </a:p>
        </p:txBody>
      </p:sp>
      <p:sp>
        <p:nvSpPr>
          <p:cNvPr id="4" name="Shape 196"/>
          <p:cNvSpPr txBox="1">
            <a:spLocks/>
          </p:cNvSpPr>
          <p:nvPr/>
        </p:nvSpPr>
        <p:spPr>
          <a:xfrm>
            <a:off x="457200" y="404663"/>
            <a:ext cx="8229600" cy="1252729"/>
          </a:xfrm>
          <a:prstGeom prst="rect">
            <a:avLst/>
          </a:prstGeom>
        </p:spPr>
        <p:txBody>
          <a:bodyPr/>
          <a:lstStyle>
            <a:lvl1pPr algn="l" defTabSz="457200" rtl="0" eaLnBrk="1" latinLnBrk="0" hangingPunct="1">
              <a:spcBef>
                <a:spcPct val="0"/>
              </a:spcBef>
              <a:buNone/>
              <a:defRPr sz="5400" b="1"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dirty="0" smtClean="0"/>
              <a:t>Maths: KS1 SATs</a:t>
            </a:r>
            <a:endParaRPr lang="en-GB" dirty="0"/>
          </a:p>
        </p:txBody>
      </p:sp>
      <p:pic>
        <p:nvPicPr>
          <p:cNvPr id="5" name="image2.png"/>
          <p:cNvPicPr>
            <a:picLocks noChangeAspect="1"/>
          </p:cNvPicPr>
          <p:nvPr/>
        </p:nvPicPr>
        <p:blipFill>
          <a:blip r:embed="rId3">
            <a:extLst/>
          </a:blip>
          <a:stretch>
            <a:fillRect/>
          </a:stretch>
        </p:blipFill>
        <p:spPr>
          <a:xfrm>
            <a:off x="5316461" y="3382740"/>
            <a:ext cx="5025003" cy="3247574"/>
          </a:xfrm>
          <a:prstGeom prst="rect">
            <a:avLst/>
          </a:prstGeom>
          <a:ln w="12700">
            <a:miter lim="400000"/>
          </a:ln>
        </p:spPr>
      </p:pic>
      <p:pic>
        <p:nvPicPr>
          <p:cNvPr id="6" name="image3.png"/>
          <p:cNvPicPr>
            <a:picLocks noChangeAspect="1"/>
          </p:cNvPicPr>
          <p:nvPr/>
        </p:nvPicPr>
        <p:blipFill>
          <a:blip r:embed="rId4">
            <a:extLst/>
          </a:blip>
          <a:stretch>
            <a:fillRect/>
          </a:stretch>
        </p:blipFill>
        <p:spPr>
          <a:xfrm>
            <a:off x="291458" y="2076455"/>
            <a:ext cx="4998298" cy="3247577"/>
          </a:xfrm>
          <a:prstGeom prst="rect">
            <a:avLst/>
          </a:prstGeom>
          <a:ln w="12700">
            <a:miter lim="400000"/>
          </a:ln>
        </p:spPr>
      </p:pic>
    </p:spTree>
    <p:extLst>
      <p:ext uri="{BB962C8B-B14F-4D97-AF65-F5344CB8AC3E}">
        <p14:creationId xmlns:p14="http://schemas.microsoft.com/office/powerpoint/2010/main" val="27479595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7789" t="34639" r="32711" b="30502"/>
          <a:stretch/>
        </p:blipFill>
        <p:spPr>
          <a:xfrm>
            <a:off x="11146968" y="5807664"/>
            <a:ext cx="1045032" cy="1050336"/>
          </a:xfrm>
          <a:prstGeom prst="rect">
            <a:avLst/>
          </a:prstGeom>
        </p:spPr>
      </p:pic>
      <p:sp>
        <p:nvSpPr>
          <p:cNvPr id="3" name="Shape 200"/>
          <p:cNvSpPr txBox="1">
            <a:spLocks/>
          </p:cNvSpPr>
          <p:nvPr/>
        </p:nvSpPr>
        <p:spPr>
          <a:xfrm>
            <a:off x="319616" y="1265767"/>
            <a:ext cx="7408334" cy="3450696"/>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1"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GB" dirty="0" smtClean="0">
                <a:solidFill>
                  <a:srgbClr val="0070C0"/>
                </a:solidFill>
              </a:rPr>
              <a:t>Examples from the Fluency &amp; Reasoning Sample Paper</a:t>
            </a:r>
            <a:endParaRPr lang="en-GB" dirty="0">
              <a:solidFill>
                <a:srgbClr val="0070C0"/>
              </a:solidFill>
            </a:endParaRPr>
          </a:p>
        </p:txBody>
      </p:sp>
      <p:sp>
        <p:nvSpPr>
          <p:cNvPr id="4" name="Shape 201"/>
          <p:cNvSpPr txBox="1">
            <a:spLocks/>
          </p:cNvSpPr>
          <p:nvPr/>
        </p:nvSpPr>
        <p:spPr>
          <a:xfrm>
            <a:off x="457200" y="338328"/>
            <a:ext cx="8229600" cy="1252728"/>
          </a:xfrm>
          <a:prstGeom prst="rect">
            <a:avLst/>
          </a:prstGeom>
        </p:spPr>
        <p:txBody>
          <a:bodyPr/>
          <a:lstStyle>
            <a:lvl1pPr algn="l" defTabSz="457200" rtl="0" eaLnBrk="1" latinLnBrk="0" hangingPunct="1">
              <a:spcBef>
                <a:spcPct val="0"/>
              </a:spcBef>
              <a:buNone/>
              <a:defRPr sz="5400" b="1"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mtClean="0"/>
              <a:t>Maths: KS1  SATs</a:t>
            </a:r>
            <a:endParaRPr lang="en-GB" dirty="0"/>
          </a:p>
        </p:txBody>
      </p:sp>
      <p:pic>
        <p:nvPicPr>
          <p:cNvPr id="5" name="image4.jpeg"/>
          <p:cNvPicPr>
            <a:picLocks noChangeAspect="1"/>
          </p:cNvPicPr>
          <p:nvPr/>
        </p:nvPicPr>
        <p:blipFill>
          <a:blip r:embed="rId3">
            <a:extLst/>
          </a:blip>
          <a:stretch>
            <a:fillRect/>
          </a:stretch>
        </p:blipFill>
        <p:spPr>
          <a:xfrm>
            <a:off x="457200" y="1821610"/>
            <a:ext cx="8229600" cy="4541090"/>
          </a:xfrm>
          <a:prstGeom prst="rect">
            <a:avLst/>
          </a:prstGeom>
          <a:ln w="12700">
            <a:miter lim="400000"/>
          </a:ln>
        </p:spPr>
      </p:pic>
    </p:spTree>
    <p:extLst>
      <p:ext uri="{BB962C8B-B14F-4D97-AF65-F5344CB8AC3E}">
        <p14:creationId xmlns:p14="http://schemas.microsoft.com/office/powerpoint/2010/main" val="17863486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7789" t="34639" r="32711" b="30502"/>
          <a:stretch/>
        </p:blipFill>
        <p:spPr>
          <a:xfrm>
            <a:off x="11146968" y="5807664"/>
            <a:ext cx="1045032" cy="1050336"/>
          </a:xfrm>
          <a:prstGeom prst="rect">
            <a:avLst/>
          </a:prstGeom>
        </p:spPr>
      </p:pic>
      <p:sp>
        <p:nvSpPr>
          <p:cNvPr id="3" name="Shape 204"/>
          <p:cNvSpPr txBox="1">
            <a:spLocks/>
          </p:cNvSpPr>
          <p:nvPr/>
        </p:nvSpPr>
        <p:spPr>
          <a:xfrm>
            <a:off x="36550" y="1415620"/>
            <a:ext cx="9259850" cy="565580"/>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576262" lvl="1" indent="-274320">
              <a:defRPr sz="2200" b="1"/>
            </a:pPr>
            <a:r>
              <a:rPr lang="en-GB" sz="2200" b="1" dirty="0" smtClean="0">
                <a:solidFill>
                  <a:srgbClr val="0070C0"/>
                </a:solidFill>
              </a:rPr>
              <a:t>Examples from the Fluency &amp; Reasoning Sample Paper</a:t>
            </a:r>
            <a:endParaRPr lang="en-GB" sz="2200" b="1" dirty="0">
              <a:solidFill>
                <a:srgbClr val="0070C0"/>
              </a:solidFill>
            </a:endParaRPr>
          </a:p>
        </p:txBody>
      </p:sp>
      <p:sp>
        <p:nvSpPr>
          <p:cNvPr id="4" name="Shape 205"/>
          <p:cNvSpPr txBox="1">
            <a:spLocks/>
          </p:cNvSpPr>
          <p:nvPr/>
        </p:nvSpPr>
        <p:spPr>
          <a:xfrm>
            <a:off x="457200" y="338328"/>
            <a:ext cx="8229600" cy="1252728"/>
          </a:xfrm>
          <a:prstGeom prst="rect">
            <a:avLst/>
          </a:prstGeom>
        </p:spPr>
        <p:txBody>
          <a:bodyPr/>
          <a:lstStyle>
            <a:lvl1pPr algn="l" defTabSz="457200" rtl="0" eaLnBrk="1" latinLnBrk="0" hangingPunct="1">
              <a:spcBef>
                <a:spcPct val="0"/>
              </a:spcBef>
              <a:buNone/>
              <a:defRPr sz="5400" b="1"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mtClean="0"/>
              <a:t>Maths: KS1  SATs</a:t>
            </a:r>
            <a:endParaRPr lang="en-GB" dirty="0"/>
          </a:p>
        </p:txBody>
      </p:sp>
      <p:pic>
        <p:nvPicPr>
          <p:cNvPr id="5" name="image5.jpeg"/>
          <p:cNvPicPr>
            <a:picLocks noChangeAspect="1"/>
          </p:cNvPicPr>
          <p:nvPr/>
        </p:nvPicPr>
        <p:blipFill>
          <a:blip r:embed="rId3">
            <a:extLst/>
          </a:blip>
          <a:stretch>
            <a:fillRect/>
          </a:stretch>
        </p:blipFill>
        <p:spPr>
          <a:xfrm>
            <a:off x="457200" y="1981199"/>
            <a:ext cx="7372350" cy="4510927"/>
          </a:xfrm>
          <a:prstGeom prst="rect">
            <a:avLst/>
          </a:prstGeom>
          <a:ln w="12700">
            <a:miter lim="400000"/>
          </a:ln>
        </p:spPr>
      </p:pic>
    </p:spTree>
    <p:extLst>
      <p:ext uri="{BB962C8B-B14F-4D97-AF65-F5344CB8AC3E}">
        <p14:creationId xmlns:p14="http://schemas.microsoft.com/office/powerpoint/2010/main" val="583326621"/>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
  <TotalTime>348</TotalTime>
  <Words>1775</Words>
  <Application>Microsoft Office PowerPoint</Application>
  <PresentationFormat>Widescreen</PresentationFormat>
  <Paragraphs>232</Paragraphs>
  <Slides>41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MS PGothic</vt:lpstr>
      <vt:lpstr>Arial</vt:lpstr>
      <vt:lpstr>Arial Rounded MT Bold</vt:lpstr>
      <vt:lpstr>Heiti SC Light</vt:lpstr>
      <vt:lpstr>Times New Roman</vt:lpstr>
      <vt:lpstr>Trebuchet MS</vt:lpstr>
      <vt:lpstr>Wingdings</vt:lpstr>
      <vt:lpstr>Wingdings 3</vt:lpstr>
      <vt:lpstr>Facet</vt:lpstr>
      <vt:lpstr>Mathematic Workshop 2016 Arithmetic and Reasoning Key Stage One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Mathematic Workshop 2016 Arithmetic and Reasoning Key Stage One</dc:title>
  <dc:creator>Mr Duckett</dc:creator>
  <cp:lastModifiedBy>Mr Duckett</cp:lastModifiedBy>
  <cp:revision>37</cp:revision>
  <dcterms:created xsi:type="dcterms:W3CDTF">2016-11-06T16:39:08Z</dcterms:created>
  <dcterms:modified xsi:type="dcterms:W3CDTF">2016-11-06T22:27:22Z</dcterms:modified>
</cp:coreProperties>
</file>