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62" r:id="rId6"/>
    <p:sldId id="257" r:id="rId7"/>
    <p:sldId id="265" r:id="rId8"/>
    <p:sldId id="269" r:id="rId9"/>
    <p:sldId id="266" r:id="rId10"/>
    <p:sldId id="267" r:id="rId11"/>
    <p:sldId id="268" r:id="rId12"/>
    <p:sldId id="264"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Impress, Work Together" id="{B9B51309-D148-4332-87C2-07BE32FBCA3B}">
          <p14:sldIdLst>
            <p14:sldId id="262"/>
            <p14:sldId id="257"/>
            <p14:sldId id="265"/>
            <p14:sldId id="269"/>
            <p14:sldId id="266"/>
            <p14:sldId id="267"/>
            <p14:sldId id="268"/>
          </p14:sldIdLst>
        </p14:section>
        <p14:section name="Learn More" id="{2CC34DB2-6590-42C0-AD4B-A04C6060184E}">
          <p14:sldIdLst>
            <p14:sldId id="264"/>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4A6"/>
    <a:srgbClr val="734F29"/>
    <a:srgbClr val="D24726"/>
    <a:srgbClr val="DD462F"/>
    <a:srgbClr val="AEB785"/>
    <a:srgbClr val="EFD5A2"/>
    <a:srgbClr val="3B3026"/>
    <a:srgbClr val="ECE1CA"/>
    <a:srgbClr val="79553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280" autoAdjust="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1011769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838200" y="2061006"/>
            <a:ext cx="10515600" cy="2387600"/>
          </a:xfrm>
        </p:spPr>
        <p:txBody>
          <a:bodyPr anchor="b">
            <a:normAutofit/>
          </a:bodyPr>
          <a:lstStyle>
            <a:lvl1pPr algn="l">
              <a:defRPr sz="540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2" y="5110609"/>
            <a:ext cx="6705599" cy="1137793"/>
          </a:xfrm>
        </p:spPr>
        <p:txBody>
          <a:bodyPr>
            <a:normAutofit/>
          </a:bodyPr>
          <a:lstStyle>
            <a:lvl1pPr marL="0" indent="0" algn="l">
              <a:lnSpc>
                <a:spcPct val="150000"/>
              </a:lnSpc>
              <a:spcBef>
                <a:spcPts val="600"/>
              </a:spcBef>
              <a:buNone/>
              <a:defRPr sz="2800">
                <a:solidFill>
                  <a:srgbClr val="D24726"/>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18549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96921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Vertical Title 1"/>
          <p:cNvSpPr>
            <a:spLocks noGrp="1"/>
          </p:cNvSpPr>
          <p:nvPr>
            <p:ph type="title" orient="vert"/>
          </p:nvPr>
        </p:nvSpPr>
        <p:spPr>
          <a:xfrm>
            <a:off x="10215419" y="365125"/>
            <a:ext cx="1819564" cy="5811838"/>
          </a:xfrm>
        </p:spPr>
        <p:txBody>
          <a:bodyPr vert="eaVert" anchor="b">
            <a:normAutofit/>
          </a:bodyPr>
          <a:lstStyle>
            <a:lvl1pPr>
              <a:defRPr sz="3600">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02266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4434" y="0"/>
            <a:ext cx="10749367" cy="1208868"/>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8201" y="1825625"/>
            <a:ext cx="4167753" cy="4351338"/>
          </a:xfrm>
        </p:spPr>
        <p:txBody>
          <a:bodyPr>
            <a:normAutofit/>
          </a:bodyPr>
          <a:lstStyle>
            <a:lvl1pPr marL="0" indent="0">
              <a:lnSpc>
                <a:spcPct val="150000"/>
              </a:lnSpc>
              <a:spcAft>
                <a:spcPts val="1200"/>
              </a:spcAft>
              <a:buNone/>
              <a:defRPr sz="1600">
                <a:solidFill>
                  <a:schemeClr val="bg1">
                    <a:lumMod val="50000"/>
                  </a:schemeClr>
                </a:solidFill>
              </a:defRPr>
            </a:lvl1pPr>
            <a:lvl2pPr>
              <a:lnSpc>
                <a:spcPct val="150000"/>
              </a:lnSpc>
              <a:spcAft>
                <a:spcPts val="1200"/>
              </a:spcAft>
              <a:defRPr sz="1400">
                <a:solidFill>
                  <a:schemeClr val="bg1">
                    <a:lumMod val="50000"/>
                  </a:schemeClr>
                </a:solidFill>
              </a:defRPr>
            </a:lvl2pPr>
            <a:lvl3pPr>
              <a:lnSpc>
                <a:spcPct val="150000"/>
              </a:lnSpc>
              <a:spcAft>
                <a:spcPts val="1200"/>
              </a:spcAft>
              <a:defRPr sz="1200">
                <a:solidFill>
                  <a:schemeClr val="bg1">
                    <a:lumMod val="50000"/>
                  </a:schemeClr>
                </a:solidFill>
              </a:defRPr>
            </a:lvl3pPr>
            <a:lvl4pPr>
              <a:lnSpc>
                <a:spcPct val="150000"/>
              </a:lnSpc>
              <a:spcAft>
                <a:spcPts val="1200"/>
              </a:spcAft>
              <a:defRPr sz="1100">
                <a:solidFill>
                  <a:schemeClr val="bg1">
                    <a:lumMod val="50000"/>
                  </a:schemeClr>
                </a:solidFill>
              </a:defRPr>
            </a:lvl4pPr>
            <a:lvl5pPr>
              <a:lnSpc>
                <a:spcPct val="150000"/>
              </a:lnSpc>
              <a:spcAft>
                <a:spcPts val="1200"/>
              </a:spcAft>
              <a:defRPr sz="1100">
                <a:solidFill>
                  <a:schemeClr val="bg1">
                    <a:lumMod val="5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838201" y="2402238"/>
            <a:ext cx="4508715" cy="2187227"/>
          </a:xfrm>
        </p:spPr>
        <p:txBody>
          <a:bodyPr anchor="ctr">
            <a:noAutofit/>
          </a:bodyPr>
          <a:lstStyle>
            <a:lvl1pPr algn="l">
              <a:defRPr sz="4800">
                <a:solidFill>
                  <a:srgbClr val="D24726"/>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23308" y="2402237"/>
            <a:ext cx="5269424" cy="2187226"/>
          </a:xfrm>
        </p:spPr>
        <p:txBody>
          <a:bodyPr anchor="ctr">
            <a:normAutofit/>
          </a:bodyPr>
          <a:lstStyle>
            <a:lvl1pPr marL="0" indent="0">
              <a:lnSpc>
                <a:spcPct val="150000"/>
              </a:lnSpc>
              <a:buNone/>
              <a:defRPr sz="2800">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a:p>
        </p:txBody>
      </p:sp>
      <p:sp>
        <p:nvSpPr>
          <p:cNvPr id="8" name="Rectangle 7"/>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35655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
        <p:nvSpPr>
          <p:cNvPr id="9" name="Rectangle 8"/>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328223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0"/>
            <a:ext cx="10737851" cy="1228436"/>
          </a:xfrm>
        </p:spPr>
        <p:txBody>
          <a:bodyPr anchor="b">
            <a:normAutofit/>
          </a:bodyPr>
          <a:lstStyle>
            <a:lvl1pPr>
              <a:defRPr sz="3600">
                <a:solidFill>
                  <a:schemeClr val="bg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831851" y="1489075"/>
            <a:ext cx="5156200"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1851" y="2193927"/>
            <a:ext cx="5156200"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dirty="0"/>
          </a:p>
        </p:txBody>
      </p:sp>
      <p:sp>
        <p:nvSpPr>
          <p:cNvPr id="5" name="Text Placeholder 4"/>
          <p:cNvSpPr>
            <a:spLocks noGrp="1"/>
          </p:cNvSpPr>
          <p:nvPr>
            <p:ph type="body" sz="quarter" idx="3"/>
          </p:nvPr>
        </p:nvSpPr>
        <p:spPr>
          <a:xfrm>
            <a:off x="6189664" y="1489075"/>
            <a:ext cx="5157787" cy="6413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9664" y="2193927"/>
            <a:ext cx="5157787" cy="397827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7" name="Date Placeholder 6"/>
          <p:cNvSpPr>
            <a:spLocks noGrp="1"/>
          </p:cNvSpPr>
          <p:nvPr>
            <p:ph type="dt" sz="half" idx="10"/>
          </p:nvPr>
        </p:nvSpPr>
        <p:spPr/>
        <p:txBody>
          <a:bodyPr/>
          <a:lstStyle/>
          <a:p>
            <a:fld id="{8BEEBAAA-29B5-4AF5-BC5F-7E580C2900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a:p>
        </p:txBody>
      </p:sp>
      <p:sp>
        <p:nvSpPr>
          <p:cNvPr id="11" name="Rectangle 10"/>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6060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09600" y="1"/>
            <a:ext cx="10744200" cy="1228436"/>
          </a:xfrm>
        </p:spPr>
        <p:txBody>
          <a:bodyPr anchor="b">
            <a:normAutofit/>
          </a:bodyPr>
          <a:lstStyle>
            <a:lvl1pPr>
              <a:defRPr sz="3600">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BEEBAAA-29B5-4AF5-BC5F-7E580C2900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60EDB8-5305-433F-BE41-D7A86D811DB3}" type="slidenum">
              <a:rPr lang="en-US" smtClean="0"/>
              <a:t>‹#›</a:t>
            </a:fld>
            <a:endParaRPr lang="en-US"/>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0814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EBAAA-29B5-4AF5-BC5F-7E580C2900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4037432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7"/>
            <a:ext cx="6172200" cy="4873625"/>
          </a:xfrm>
        </p:spPr>
        <p:txBody>
          <a:bodyPr vert="horz" lIns="91440" tIns="45720" rIns="91440" bIns="45720" rtlCol="0">
            <a:normAutofit/>
          </a:bodyPr>
          <a:lstStyle>
            <a:lvl1pPr>
              <a:defRPr lang="en-US" sz="1600" smtClean="0">
                <a:solidFill>
                  <a:schemeClr val="bg1">
                    <a:lumMod val="50000"/>
                  </a:schemeClr>
                </a:solidFill>
              </a:defRPr>
            </a:lvl1pPr>
            <a:lvl2pPr>
              <a:defRPr lang="en-US" sz="1400" smtClean="0">
                <a:solidFill>
                  <a:schemeClr val="bg1">
                    <a:lumMod val="50000"/>
                  </a:schemeClr>
                </a:solidFill>
              </a:defRPr>
            </a:lvl2pPr>
            <a:lvl3pPr>
              <a:defRPr lang="en-US" sz="1200" smtClean="0">
                <a:solidFill>
                  <a:schemeClr val="bg1">
                    <a:lumMod val="50000"/>
                  </a:schemeClr>
                </a:solidFill>
              </a:defRPr>
            </a:lvl3pPr>
            <a:lvl4pPr>
              <a:defRPr lang="en-US" sz="1100" smtClean="0">
                <a:solidFill>
                  <a:schemeClr val="bg1">
                    <a:lumMod val="50000"/>
                  </a:schemeClr>
                </a:solidFill>
              </a:defRPr>
            </a:lvl4pPr>
            <a:lvl5pPr>
              <a:defRPr lang="en-US" sz="1100">
                <a:solidFill>
                  <a:schemeClr val="bg1">
                    <a:lumMod val="50000"/>
                  </a:schemeClr>
                </a:solidFill>
              </a:defRPr>
            </a:lvl5pPr>
          </a:lstStyle>
          <a:p>
            <a:pPr marL="0" lvl="0" indent="0">
              <a:lnSpc>
                <a:spcPct val="150000"/>
              </a:lnSpc>
              <a:spcAft>
                <a:spcPts val="1200"/>
              </a:spcAft>
              <a:buNone/>
            </a:pPr>
            <a:r>
              <a:rPr lang="en-US" smtClean="0"/>
              <a:t>Click to edit Master text styles</a:t>
            </a:r>
          </a:p>
          <a:p>
            <a:pPr marL="0" lvl="1" indent="0">
              <a:lnSpc>
                <a:spcPct val="150000"/>
              </a:lnSpc>
              <a:spcAft>
                <a:spcPts val="1200"/>
              </a:spcAft>
              <a:buNone/>
            </a:pPr>
            <a:r>
              <a:rPr lang="en-US" smtClean="0"/>
              <a:t>Second level</a:t>
            </a:r>
          </a:p>
          <a:p>
            <a:pPr marL="0" lvl="2" indent="0">
              <a:lnSpc>
                <a:spcPct val="150000"/>
              </a:lnSpc>
              <a:spcAft>
                <a:spcPts val="1200"/>
              </a:spcAft>
              <a:buNone/>
            </a:pPr>
            <a:r>
              <a:rPr lang="en-US" smtClean="0"/>
              <a:t>Third level</a:t>
            </a:r>
          </a:p>
          <a:p>
            <a:pPr marL="0" lvl="3" indent="0">
              <a:lnSpc>
                <a:spcPct val="150000"/>
              </a:lnSpc>
              <a:spcAft>
                <a:spcPts val="1200"/>
              </a:spcAft>
              <a:buNone/>
            </a:pPr>
            <a:r>
              <a:rPr lang="en-US" smtClean="0"/>
              <a:t>Fourth level</a:t>
            </a:r>
          </a:p>
          <a:p>
            <a:pPr marL="0" lvl="4" indent="0">
              <a:lnSpc>
                <a:spcPct val="150000"/>
              </a:lnSpc>
              <a:spcAft>
                <a:spcPts val="1200"/>
              </a:spcAft>
              <a:buNone/>
            </a:pPr>
            <a:r>
              <a:rPr lang="en-US" smtClean="0"/>
              <a:t>Fifth level</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1784193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101850"/>
            <a:ext cx="3932237" cy="3759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a:p>
        </p:txBody>
      </p:sp>
    </p:spTree>
    <p:extLst>
      <p:ext uri="{BB962C8B-B14F-4D97-AF65-F5344CB8AC3E}">
        <p14:creationId xmlns:p14="http://schemas.microsoft.com/office/powerpoint/2010/main" val="3161095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t>12/8/2019</a:t>
            </a:fld>
            <a:endParaRPr lang="en-US"/>
          </a:p>
        </p:txBody>
      </p:sp>
      <p:sp>
        <p:nvSpPr>
          <p:cNvPr id="5" name="Footer Placeholder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t>‹#›</a:t>
            </a:fld>
            <a:endParaRPr lang="en-US"/>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7.xml"/><Relationship Id="rId1" Type="http://schemas.openxmlformats.org/officeDocument/2006/relationships/video" Target="https://www.youtube.com/embed/jev-5Qjyv0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Newchurch Primary Residential Consultation Evening</a:t>
            </a:r>
            <a:endParaRPr lang="en-US" dirty="0"/>
          </a:p>
        </p:txBody>
      </p:sp>
      <p:sp>
        <p:nvSpPr>
          <p:cNvPr id="3" name="Subtitle 2"/>
          <p:cNvSpPr>
            <a:spLocks noGrp="1"/>
          </p:cNvSpPr>
          <p:nvPr>
            <p:ph type="subTitle" idx="1"/>
          </p:nvPr>
        </p:nvSpPr>
        <p:spPr/>
        <p:txBody>
          <a:bodyPr>
            <a:normAutofit fontScale="92500" lnSpcReduction="20000"/>
          </a:bodyPr>
          <a:lstStyle/>
          <a:p>
            <a:r>
              <a:rPr lang="en-US" dirty="0" smtClean="0"/>
              <a:t>Meeting the need of our children and preparing them to fly</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858" t="12711" b="4895"/>
          <a:stretch/>
        </p:blipFill>
        <p:spPr>
          <a:xfrm>
            <a:off x="10509160" y="143312"/>
            <a:ext cx="1516687" cy="1566780"/>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Questions?</a:t>
            </a:r>
            <a:endParaRPr lang="en-GB" dirty="0"/>
          </a:p>
        </p:txBody>
      </p:sp>
    </p:spTree>
    <p:extLst>
      <p:ext uri="{BB962C8B-B14F-4D97-AF65-F5344CB8AC3E}">
        <p14:creationId xmlns:p14="http://schemas.microsoft.com/office/powerpoint/2010/main" val="3038724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Rationale</a:t>
            </a:r>
            <a:endParaRPr lang="en-US" dirty="0"/>
          </a:p>
        </p:txBody>
      </p:sp>
      <p:sp>
        <p:nvSpPr>
          <p:cNvPr id="3" name="Content Placeholder 2"/>
          <p:cNvSpPr>
            <a:spLocks noGrp="1"/>
          </p:cNvSpPr>
          <p:nvPr>
            <p:ph idx="1"/>
          </p:nvPr>
        </p:nvSpPr>
        <p:spPr>
          <a:xfrm>
            <a:off x="838200" y="1825624"/>
            <a:ext cx="4876800" cy="4447761"/>
          </a:xfrm>
        </p:spPr>
        <p:txBody>
          <a:bodyPr>
            <a:normAutofit/>
          </a:bodyPr>
          <a:lstStyle/>
          <a:p>
            <a:r>
              <a:rPr lang="en-GB" sz="2800" dirty="0" smtClean="0">
                <a:solidFill>
                  <a:schemeClr val="tx1"/>
                </a:solidFill>
              </a:rPr>
              <a:t>Reasons for change</a:t>
            </a:r>
          </a:p>
          <a:p>
            <a:pPr marL="457200" indent="-457200">
              <a:lnSpc>
                <a:spcPct val="100000"/>
              </a:lnSpc>
              <a:buFont typeface="Arial" panose="020B0604020202020204" pitchFamily="34" charset="0"/>
              <a:buChar char="•"/>
            </a:pPr>
            <a:r>
              <a:rPr lang="en-GB" sz="2800" dirty="0" smtClean="0">
                <a:solidFill>
                  <a:schemeClr val="tx1"/>
                </a:solidFill>
              </a:rPr>
              <a:t>Meeting the demands of the national curriculum</a:t>
            </a:r>
          </a:p>
          <a:p>
            <a:pPr marL="457200" indent="-457200">
              <a:lnSpc>
                <a:spcPct val="100000"/>
              </a:lnSpc>
              <a:buFont typeface="Arial" panose="020B0604020202020204" pitchFamily="34" charset="0"/>
              <a:buChar char="•"/>
            </a:pPr>
            <a:r>
              <a:rPr lang="en-GB" sz="2800" dirty="0" smtClean="0">
                <a:solidFill>
                  <a:schemeClr val="tx1"/>
                </a:solidFill>
              </a:rPr>
              <a:t>Developing independence</a:t>
            </a:r>
          </a:p>
          <a:p>
            <a:pPr marL="457200" indent="-457200">
              <a:lnSpc>
                <a:spcPct val="100000"/>
              </a:lnSpc>
              <a:buFont typeface="Arial" panose="020B0604020202020204" pitchFamily="34" charset="0"/>
              <a:buChar char="•"/>
            </a:pPr>
            <a:r>
              <a:rPr lang="en-GB" sz="2800" dirty="0" smtClean="0">
                <a:solidFill>
                  <a:schemeClr val="tx1"/>
                </a:solidFill>
              </a:rPr>
              <a:t>Enriching the curriculum</a:t>
            </a:r>
          </a:p>
          <a:p>
            <a:pPr marL="457200" indent="-457200">
              <a:lnSpc>
                <a:spcPct val="100000"/>
              </a:lnSpc>
              <a:buFont typeface="Arial" panose="020B0604020202020204" pitchFamily="34" charset="0"/>
              <a:buChar char="•"/>
            </a:pPr>
            <a:r>
              <a:rPr lang="en-GB" sz="2800" dirty="0" smtClean="0">
                <a:solidFill>
                  <a:schemeClr val="tx1"/>
                </a:solidFill>
              </a:rPr>
              <a:t>Presenting challenge</a:t>
            </a:r>
          </a:p>
          <a:p>
            <a:pPr marL="457200" indent="-457200">
              <a:buFont typeface="Arial" panose="020B0604020202020204" pitchFamily="34" charset="0"/>
              <a:buChar char="•"/>
            </a:pPr>
            <a:endParaRPr lang="en-GB" sz="2800"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7" name="Picture 4" descr="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3365" y="1419363"/>
            <a:ext cx="5400000" cy="54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33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Timescale, costing and ratios</a:t>
            </a:r>
            <a:endParaRPr lang="en-US" dirty="0"/>
          </a:p>
        </p:txBody>
      </p:sp>
      <p:sp>
        <p:nvSpPr>
          <p:cNvPr id="3" name="Content Placeholder 2"/>
          <p:cNvSpPr>
            <a:spLocks noGrp="1"/>
          </p:cNvSpPr>
          <p:nvPr>
            <p:ph idx="1"/>
          </p:nvPr>
        </p:nvSpPr>
        <p:spPr>
          <a:xfrm>
            <a:off x="838200" y="1825625"/>
            <a:ext cx="6093884" cy="4433752"/>
          </a:xfrm>
        </p:spPr>
        <p:txBody>
          <a:bodyPr>
            <a:normAutofit/>
          </a:bodyPr>
          <a:lstStyle/>
          <a:p>
            <a:endParaRPr lang="en-US" dirty="0" smtClean="0"/>
          </a:p>
          <a:p>
            <a:endParaRPr lang="en-US" dirty="0"/>
          </a:p>
        </p:txBody>
      </p:sp>
      <p:sp>
        <p:nvSpPr>
          <p:cNvPr id="4" name="TextBox 3"/>
          <p:cNvSpPr txBox="1"/>
          <p:nvPr/>
        </p:nvSpPr>
        <p:spPr>
          <a:xfrm>
            <a:off x="1185931" y="6259377"/>
            <a:ext cx="10417935" cy="369332"/>
          </a:xfrm>
          <a:prstGeom prst="rect">
            <a:avLst/>
          </a:prstGeom>
          <a:noFill/>
        </p:spPr>
        <p:txBody>
          <a:bodyPr wrap="square" rtlCol="0">
            <a:spAutoFit/>
          </a:bodyPr>
          <a:lstStyle/>
          <a:p>
            <a:r>
              <a:rPr lang="en-GB" dirty="0" smtClean="0"/>
              <a:t>All trips will include a member of the senior leadership team and a trained first aider.</a:t>
            </a: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391272387"/>
              </p:ext>
            </p:extLst>
          </p:nvPr>
        </p:nvGraphicFramePr>
        <p:xfrm>
          <a:off x="604434" y="1993687"/>
          <a:ext cx="10999432" cy="2839720"/>
        </p:xfrm>
        <a:graphic>
          <a:graphicData uri="http://schemas.openxmlformats.org/drawingml/2006/table">
            <a:tbl>
              <a:tblPr firstRow="1" bandRow="1">
                <a:tableStyleId>{5C22544A-7EE6-4342-B048-85BDC9FD1C3A}</a:tableStyleId>
              </a:tblPr>
              <a:tblGrid>
                <a:gridCol w="2749858"/>
                <a:gridCol w="2749858"/>
                <a:gridCol w="2749858"/>
                <a:gridCol w="2749858"/>
              </a:tblGrid>
              <a:tr h="370840">
                <a:tc>
                  <a:txBody>
                    <a:bodyPr/>
                    <a:lstStyle/>
                    <a:p>
                      <a:r>
                        <a:rPr lang="en-GB" dirty="0" smtClean="0"/>
                        <a:t>Centre</a:t>
                      </a:r>
                      <a:endParaRPr lang="en-GB" dirty="0"/>
                    </a:p>
                  </a:txBody>
                  <a:tcPr/>
                </a:tc>
                <a:tc>
                  <a:txBody>
                    <a:bodyPr/>
                    <a:lstStyle/>
                    <a:p>
                      <a:r>
                        <a:rPr lang="en-GB" dirty="0" smtClean="0"/>
                        <a:t>Timescale</a:t>
                      </a:r>
                      <a:endParaRPr lang="en-GB" dirty="0"/>
                    </a:p>
                  </a:txBody>
                  <a:tcPr/>
                </a:tc>
                <a:tc>
                  <a:txBody>
                    <a:bodyPr/>
                    <a:lstStyle/>
                    <a:p>
                      <a:r>
                        <a:rPr lang="en-GB" dirty="0" smtClean="0"/>
                        <a:t>Costing</a:t>
                      </a:r>
                      <a:endParaRPr lang="en-GB" dirty="0"/>
                    </a:p>
                  </a:txBody>
                  <a:tcPr/>
                </a:tc>
                <a:tc>
                  <a:txBody>
                    <a:bodyPr/>
                    <a:lstStyle/>
                    <a:p>
                      <a:r>
                        <a:rPr lang="en-GB" dirty="0" smtClean="0"/>
                        <a:t>Ratio</a:t>
                      </a:r>
                      <a:endParaRPr lang="en-GB" dirty="0"/>
                    </a:p>
                  </a:txBody>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Beeston Outdoor Education Centre,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smtClean="0"/>
                        <a:t>Tarporley</a:t>
                      </a:r>
                      <a:r>
                        <a:rPr lang="en-GB" dirty="0" smtClean="0"/>
                        <a:t>,</a:t>
                      </a:r>
                      <a:r>
                        <a:rPr lang="en-GB" baseline="0" dirty="0" smtClean="0"/>
                        <a:t> Cheshire</a:t>
                      </a:r>
                      <a:endParaRPr lang="en-GB" dirty="0" smtClean="0"/>
                    </a:p>
                  </a:txBody>
                  <a:tcPr/>
                </a:tc>
                <a:tc>
                  <a:txBody>
                    <a:bodyPr/>
                    <a:lstStyle/>
                    <a:p>
                      <a:r>
                        <a:rPr lang="en-GB" dirty="0" smtClean="0"/>
                        <a:t>1 night</a:t>
                      </a:r>
                    </a:p>
                    <a:p>
                      <a:r>
                        <a:rPr lang="en-GB" dirty="0" smtClean="0"/>
                        <a:t>(May 2021)</a:t>
                      </a:r>
                      <a:endParaRPr lang="en-GB" dirty="0"/>
                    </a:p>
                  </a:txBody>
                  <a:tcPr/>
                </a:tc>
                <a:tc>
                  <a:txBody>
                    <a:bodyPr/>
                    <a:lstStyle/>
                    <a:p>
                      <a:r>
                        <a:rPr lang="en-GB" dirty="0" smtClean="0"/>
                        <a:t>£60.50</a:t>
                      </a:r>
                      <a:endParaRPr lang="en-GB" dirty="0"/>
                    </a:p>
                  </a:txBody>
                  <a:tcPr/>
                </a:tc>
                <a:tc>
                  <a:txBody>
                    <a:bodyPr/>
                    <a:lstStyle/>
                    <a:p>
                      <a:r>
                        <a:rPr lang="en-GB" dirty="0" smtClean="0"/>
                        <a:t>5</a:t>
                      </a:r>
                      <a:r>
                        <a:rPr lang="en-GB" baseline="0" dirty="0" smtClean="0"/>
                        <a:t> staff members</a:t>
                      </a:r>
                    </a:p>
                    <a:p>
                      <a:r>
                        <a:rPr lang="en-GB" baseline="0" dirty="0" smtClean="0"/>
                        <a:t>(1:6)</a:t>
                      </a:r>
                      <a:endParaRPr lang="en-GB" dirty="0"/>
                    </a:p>
                  </a:txBody>
                  <a:tcPr/>
                </a:tc>
              </a:tr>
              <a:tr h="370840">
                <a:tc>
                  <a:txBody>
                    <a:bodyPr/>
                    <a:lstStyle/>
                    <a:p>
                      <a:r>
                        <a:rPr lang="en-GB" dirty="0" smtClean="0"/>
                        <a:t>Kingswood Education</a:t>
                      </a:r>
                      <a:r>
                        <a:rPr lang="en-GB" baseline="0" dirty="0" smtClean="0"/>
                        <a:t> Centre,</a:t>
                      </a:r>
                    </a:p>
                    <a:p>
                      <a:r>
                        <a:rPr lang="en-GB" baseline="0" dirty="0" err="1" smtClean="0"/>
                        <a:t>Colomendy</a:t>
                      </a:r>
                      <a:r>
                        <a:rPr lang="en-GB" baseline="0" dirty="0" smtClean="0"/>
                        <a:t>, Wales</a:t>
                      </a:r>
                    </a:p>
                  </a:txBody>
                  <a:tcPr/>
                </a:tc>
                <a:tc>
                  <a:txBody>
                    <a:bodyPr/>
                    <a:lstStyle/>
                    <a:p>
                      <a:r>
                        <a:rPr lang="en-GB" dirty="0" smtClean="0"/>
                        <a:t>2 nights</a:t>
                      </a:r>
                    </a:p>
                    <a:p>
                      <a:r>
                        <a:rPr lang="en-GB" dirty="0" smtClean="0"/>
                        <a:t>(October</a:t>
                      </a:r>
                      <a:r>
                        <a:rPr lang="en-GB" baseline="0" dirty="0" smtClean="0"/>
                        <a:t> 2020)</a:t>
                      </a:r>
                      <a:endParaRPr lang="en-GB" dirty="0"/>
                    </a:p>
                  </a:txBody>
                  <a:tcPr/>
                </a:tc>
                <a:tc>
                  <a:txBody>
                    <a:bodyPr/>
                    <a:lstStyle/>
                    <a:p>
                      <a:r>
                        <a:rPr lang="en-GB" dirty="0" smtClean="0"/>
                        <a:t>£159</a:t>
                      </a:r>
                      <a:endParaRPr lang="en-GB" dirty="0"/>
                    </a:p>
                  </a:txBody>
                  <a:tcPr/>
                </a:tc>
                <a:tc>
                  <a:txBody>
                    <a:bodyPr/>
                    <a:lstStyle/>
                    <a:p>
                      <a:r>
                        <a:rPr lang="en-GB" dirty="0" smtClean="0"/>
                        <a:t>4 staff members</a:t>
                      </a:r>
                    </a:p>
                    <a:p>
                      <a:r>
                        <a:rPr lang="en-GB" dirty="0" smtClean="0"/>
                        <a:t>(1:10)</a:t>
                      </a:r>
                      <a:endParaRPr lang="en-GB" dirty="0"/>
                    </a:p>
                  </a:txBody>
                  <a:tcPr/>
                </a:tc>
              </a:tr>
              <a:tr h="370840">
                <a:tc>
                  <a:txBody>
                    <a:bodyPr/>
                    <a:lstStyle/>
                    <a:p>
                      <a:r>
                        <a:rPr lang="en-GB" dirty="0" err="1" smtClean="0"/>
                        <a:t>Arete</a:t>
                      </a:r>
                      <a:r>
                        <a:rPr lang="en-GB" dirty="0" smtClean="0"/>
                        <a:t> Outdoor Centre,</a:t>
                      </a:r>
                    </a:p>
                    <a:p>
                      <a:r>
                        <a:rPr lang="en-GB" dirty="0" err="1" smtClean="0"/>
                        <a:t>Caenarfon</a:t>
                      </a:r>
                      <a:r>
                        <a:rPr lang="en-GB" dirty="0" smtClean="0"/>
                        <a:t>, Wales</a:t>
                      </a:r>
                      <a:endParaRPr lang="en-GB" dirty="0"/>
                    </a:p>
                  </a:txBody>
                  <a:tcPr/>
                </a:tc>
                <a:tc>
                  <a:txBody>
                    <a:bodyPr/>
                    <a:lstStyle/>
                    <a:p>
                      <a:r>
                        <a:rPr lang="en-GB" dirty="0" smtClean="0"/>
                        <a:t>4 nights</a:t>
                      </a:r>
                    </a:p>
                    <a:p>
                      <a:r>
                        <a:rPr lang="en-GB" dirty="0" smtClean="0"/>
                        <a:t>(October 2020)</a:t>
                      </a:r>
                      <a:endParaRPr lang="en-GB" dirty="0"/>
                    </a:p>
                  </a:txBody>
                  <a:tcPr/>
                </a:tc>
                <a:tc>
                  <a:txBody>
                    <a:bodyPr/>
                    <a:lstStyle/>
                    <a:p>
                      <a:r>
                        <a:rPr lang="en-GB" dirty="0" smtClean="0"/>
                        <a:t>£260</a:t>
                      </a:r>
                      <a:endParaRPr lang="en-GB" dirty="0"/>
                    </a:p>
                  </a:txBody>
                  <a:tcPr/>
                </a:tc>
                <a:tc>
                  <a:txBody>
                    <a:bodyPr/>
                    <a:lstStyle/>
                    <a:p>
                      <a:r>
                        <a:rPr lang="en-GB" dirty="0" smtClean="0"/>
                        <a:t>4 staff</a:t>
                      </a:r>
                      <a:r>
                        <a:rPr lang="en-GB" baseline="0" dirty="0" smtClean="0"/>
                        <a:t> members</a:t>
                      </a:r>
                    </a:p>
                    <a:p>
                      <a:r>
                        <a:rPr lang="en-GB" baseline="0" dirty="0" smtClean="0"/>
                        <a:t>(1:15)</a:t>
                      </a:r>
                      <a:endParaRPr lang="en-GB" dirty="0"/>
                    </a:p>
                  </a:txBody>
                  <a:tcPr/>
                </a:tc>
              </a:tr>
            </a:tbl>
          </a:graphicData>
        </a:graphic>
      </p:graphicFrame>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Beeston Outdoor Education Centre</a:t>
            </a:r>
            <a:endParaRPr lang="en-GB"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723" y="1721363"/>
            <a:ext cx="5783802" cy="43200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0772" y="1721363"/>
            <a:ext cx="5783802" cy="4320000"/>
          </a:xfrm>
          <a:prstGeom prst="rect">
            <a:avLst/>
          </a:prstGeom>
        </p:spPr>
      </p:pic>
      <p:sp>
        <p:nvSpPr>
          <p:cNvPr id="10" name="TextBox 9"/>
          <p:cNvSpPr txBox="1"/>
          <p:nvPr/>
        </p:nvSpPr>
        <p:spPr>
          <a:xfrm>
            <a:off x="1214434" y="1896204"/>
            <a:ext cx="10312158" cy="3970318"/>
          </a:xfrm>
          <a:prstGeom prst="rect">
            <a:avLst/>
          </a:prstGeom>
          <a:solidFill>
            <a:schemeClr val="bg1">
              <a:lumMod val="95000"/>
            </a:schemeClr>
          </a:solidFill>
        </p:spPr>
        <p:txBody>
          <a:bodyPr wrap="square" rtlCol="0">
            <a:spAutoFit/>
          </a:bodyPr>
          <a:lstStyle/>
          <a:p>
            <a:r>
              <a:rPr lang="en-GB" dirty="0" smtClean="0"/>
              <a:t>History</a:t>
            </a:r>
          </a:p>
          <a:p>
            <a:r>
              <a:rPr lang="en-GB" dirty="0" smtClean="0"/>
              <a:t>The </a:t>
            </a:r>
            <a:r>
              <a:rPr lang="en-GB" dirty="0"/>
              <a:t>national curriculum for history aims to ensure that all </a:t>
            </a:r>
            <a:r>
              <a:rPr lang="en-GB" dirty="0" smtClean="0"/>
              <a:t>pupils:</a:t>
            </a:r>
          </a:p>
          <a:p>
            <a:pPr marL="285750" indent="-285750">
              <a:buFont typeface="Arial" panose="020B0604020202020204" pitchFamily="34" charset="0"/>
              <a:buChar char="•"/>
            </a:pPr>
            <a:r>
              <a:rPr lang="en-GB" dirty="0" smtClean="0"/>
              <a:t>know </a:t>
            </a:r>
            <a:r>
              <a:rPr lang="en-GB" dirty="0"/>
              <a:t>and understand the history of these islands as a coherent, chronological narrative, from the earliest times to the present day: how people’s lives have shaped this nation and how Britain has influenced and been influenced by the wider world </a:t>
            </a:r>
            <a:endParaRPr lang="en-GB" dirty="0" smtClean="0"/>
          </a:p>
          <a:p>
            <a:pPr marL="285750" indent="-285750">
              <a:buFont typeface="Arial" panose="020B0604020202020204" pitchFamily="34" charset="0"/>
              <a:buChar char="•"/>
            </a:pPr>
            <a:r>
              <a:rPr lang="en-GB" dirty="0" smtClean="0"/>
              <a:t>gain </a:t>
            </a:r>
            <a:r>
              <a:rPr lang="en-GB" dirty="0"/>
              <a:t>and deploy a historically grounded understanding of abstract terms such as ‘empire’, ‘civilisation’, ‘parliament’ and ‘</a:t>
            </a:r>
            <a:r>
              <a:rPr lang="en-GB" dirty="0" smtClean="0"/>
              <a:t>peasantry’</a:t>
            </a:r>
          </a:p>
          <a:p>
            <a:pPr marL="285750" indent="-285750">
              <a:buFont typeface="Arial" panose="020B0604020202020204" pitchFamily="34" charset="0"/>
              <a:buChar char="•"/>
            </a:pPr>
            <a:r>
              <a:rPr lang="en-GB" dirty="0" smtClean="0"/>
              <a:t>understand </a:t>
            </a:r>
            <a:r>
              <a:rPr lang="en-GB" dirty="0"/>
              <a:t>historical concepts such as continuity and change, cause and consequence, similarity, difference and significance, and use them to make connections, draw contrasts, analyse trends, frame historically-valid questions and create their own structured accounts, including written narratives and </a:t>
            </a:r>
            <a:r>
              <a:rPr lang="en-GB" dirty="0" smtClean="0"/>
              <a:t>analyses</a:t>
            </a:r>
          </a:p>
          <a:p>
            <a:pPr marL="285750" indent="-285750">
              <a:buFont typeface="Arial" panose="020B0604020202020204" pitchFamily="34" charset="0"/>
              <a:buChar char="•"/>
            </a:pPr>
            <a:r>
              <a:rPr lang="en-GB" dirty="0" smtClean="0"/>
              <a:t>understand </a:t>
            </a:r>
            <a:r>
              <a:rPr lang="en-GB" dirty="0"/>
              <a:t>the methods of historical enquiry, including how evidence is used rigorously to make historical claims, and discern how and why contrasting arguments and interpretations of the past have been constructed</a:t>
            </a:r>
            <a:endParaRPr lang="en-GB" dirty="0"/>
          </a:p>
        </p:txBody>
      </p:sp>
    </p:spTree>
    <p:extLst>
      <p:ext uri="{BB962C8B-B14F-4D97-AF65-F5344CB8AC3E}">
        <p14:creationId xmlns:p14="http://schemas.microsoft.com/office/powerpoint/2010/main" val="184131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5761978" cy="3240000"/>
          </a:xfrm>
          <a:prstGeom prst="rect">
            <a:avLst/>
          </a:prstGeom>
        </p:spPr>
      </p:pic>
      <p:pic>
        <p:nvPicPr>
          <p:cNvPr id="3" name="Picture 2"/>
          <p:cNvPicPr>
            <a:picLocks noChangeAspect="1"/>
          </p:cNvPicPr>
          <p:nvPr/>
        </p:nvPicPr>
        <p:blipFill>
          <a:blip r:embed="rId3"/>
          <a:stretch>
            <a:fillRect/>
          </a:stretch>
        </p:blipFill>
        <p:spPr>
          <a:xfrm>
            <a:off x="7447951" y="0"/>
            <a:ext cx="4744049" cy="3240000"/>
          </a:xfrm>
          <a:prstGeom prst="rect">
            <a:avLst/>
          </a:prstGeom>
        </p:spPr>
      </p:pic>
      <p:pic>
        <p:nvPicPr>
          <p:cNvPr id="5122" name="Picture 2" descr="Image result for beeston den buil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618000"/>
            <a:ext cx="5543899" cy="32400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beeston cast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6414" y="3618000"/>
            <a:ext cx="4855586" cy="32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1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Kingswood Centre</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6631" y="1442433"/>
            <a:ext cx="3764445" cy="5040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20489" y="1442433"/>
            <a:ext cx="3780000" cy="5040000"/>
          </a:xfrm>
          <a:prstGeom prst="rect">
            <a:avLst/>
          </a:prstGeom>
        </p:spPr>
      </p:pic>
      <p:pic>
        <p:nvPicPr>
          <p:cNvPr id="7" name="Picture 2" descr="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89902" y="1442433"/>
            <a:ext cx="3765234" cy="504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75061" y="1678847"/>
            <a:ext cx="5870856" cy="1754326"/>
          </a:xfrm>
          <a:prstGeom prst="rect">
            <a:avLst/>
          </a:prstGeom>
          <a:solidFill>
            <a:schemeClr val="bg1">
              <a:lumMod val="95000"/>
            </a:schemeClr>
          </a:solidFill>
        </p:spPr>
        <p:txBody>
          <a:bodyPr wrap="square" rtlCol="0">
            <a:spAutoFit/>
          </a:bodyPr>
          <a:lstStyle/>
          <a:p>
            <a:r>
              <a:rPr lang="en-GB" dirty="0" smtClean="0"/>
              <a:t>Physical Education</a:t>
            </a:r>
          </a:p>
          <a:p>
            <a:r>
              <a:rPr lang="en-GB" dirty="0"/>
              <a:t>Key stage </a:t>
            </a:r>
            <a:r>
              <a:rPr lang="en-GB" dirty="0" smtClean="0"/>
              <a:t>2</a:t>
            </a:r>
          </a:p>
          <a:p>
            <a:pPr marL="285750" indent="-285750">
              <a:buFont typeface="Arial" panose="020B0604020202020204" pitchFamily="34" charset="0"/>
              <a:buChar char="•"/>
            </a:pPr>
            <a:r>
              <a:rPr lang="en-GB" dirty="0" smtClean="0"/>
              <a:t>They </a:t>
            </a:r>
            <a:r>
              <a:rPr lang="en-GB" dirty="0"/>
              <a:t>should enjoy communicating, collaborating and competing with each </a:t>
            </a:r>
            <a:r>
              <a:rPr lang="en-GB" dirty="0" smtClean="0"/>
              <a:t>other.</a:t>
            </a:r>
          </a:p>
          <a:p>
            <a:pPr marL="285750" indent="-285750">
              <a:buFont typeface="Arial" panose="020B0604020202020204" pitchFamily="34" charset="0"/>
              <a:buChar char="•"/>
            </a:pPr>
            <a:r>
              <a:rPr lang="en-GB" dirty="0"/>
              <a:t>T</a:t>
            </a:r>
            <a:r>
              <a:rPr lang="en-GB" dirty="0" smtClean="0"/>
              <a:t>ake </a:t>
            </a:r>
            <a:r>
              <a:rPr lang="en-GB" dirty="0"/>
              <a:t>part in outdoor and adventurous activity challenges both individually and within a </a:t>
            </a:r>
            <a:r>
              <a:rPr lang="en-GB" dirty="0" smtClean="0"/>
              <a:t>team</a:t>
            </a:r>
          </a:p>
        </p:txBody>
      </p:sp>
    </p:spTree>
    <p:extLst>
      <p:ext uri="{BB962C8B-B14F-4D97-AF65-F5344CB8AC3E}">
        <p14:creationId xmlns:p14="http://schemas.microsoft.com/office/powerpoint/2010/main" val="2137485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Arete</a:t>
            </a:r>
            <a:r>
              <a:rPr lang="en-GB" dirty="0" smtClean="0"/>
              <a:t> Outdoor Centre</a:t>
            </a:r>
            <a:endParaRPr lang="en-GB" dirty="0"/>
          </a:p>
        </p:txBody>
      </p:sp>
      <p:pic>
        <p:nvPicPr>
          <p:cNvPr id="5" name="Picture 4"/>
          <p:cNvPicPr>
            <a:picLocks noChangeAspect="1"/>
          </p:cNvPicPr>
          <p:nvPr/>
        </p:nvPicPr>
        <p:blipFill>
          <a:blip r:embed="rId2"/>
          <a:stretch>
            <a:fillRect/>
          </a:stretch>
        </p:blipFill>
        <p:spPr>
          <a:xfrm>
            <a:off x="1053820" y="1358923"/>
            <a:ext cx="9855759" cy="2597717"/>
          </a:xfrm>
          <a:prstGeom prst="rect">
            <a:avLst/>
          </a:prstGeom>
        </p:spPr>
      </p:pic>
      <p:pic>
        <p:nvPicPr>
          <p:cNvPr id="6" name="Picture 5"/>
          <p:cNvPicPr>
            <a:picLocks noChangeAspect="1"/>
          </p:cNvPicPr>
          <p:nvPr/>
        </p:nvPicPr>
        <p:blipFill>
          <a:blip r:embed="rId3"/>
          <a:stretch>
            <a:fillRect/>
          </a:stretch>
        </p:blipFill>
        <p:spPr>
          <a:xfrm>
            <a:off x="1053820" y="3907950"/>
            <a:ext cx="9899290" cy="2611230"/>
          </a:xfrm>
          <a:prstGeom prst="rect">
            <a:avLst/>
          </a:prstGeom>
        </p:spPr>
      </p:pic>
      <p:sp>
        <p:nvSpPr>
          <p:cNvPr id="7" name="TextBox 6"/>
          <p:cNvSpPr txBox="1"/>
          <p:nvPr/>
        </p:nvSpPr>
        <p:spPr>
          <a:xfrm>
            <a:off x="6143223" y="1555983"/>
            <a:ext cx="5810281" cy="5078313"/>
          </a:xfrm>
          <a:prstGeom prst="rect">
            <a:avLst/>
          </a:prstGeom>
          <a:solidFill>
            <a:schemeClr val="bg1">
              <a:lumMod val="95000"/>
            </a:schemeClr>
          </a:solidFill>
        </p:spPr>
        <p:txBody>
          <a:bodyPr wrap="square" rtlCol="0">
            <a:spAutoFit/>
          </a:bodyPr>
          <a:lstStyle/>
          <a:p>
            <a:r>
              <a:rPr lang="en-GB" dirty="0" smtClean="0"/>
              <a:t>Geography</a:t>
            </a:r>
          </a:p>
          <a:p>
            <a:r>
              <a:rPr lang="en-GB" dirty="0" smtClean="0"/>
              <a:t>The </a:t>
            </a:r>
            <a:r>
              <a:rPr lang="en-GB" dirty="0"/>
              <a:t>national curriculum for geography aims to ensure that all pupils:</a:t>
            </a:r>
          </a:p>
          <a:p>
            <a:pPr marL="285750" indent="-285750">
              <a:buFont typeface="Arial" panose="020B0604020202020204" pitchFamily="34" charset="0"/>
              <a:buChar char="•"/>
            </a:pPr>
            <a:r>
              <a:rPr lang="en-GB" dirty="0"/>
              <a:t>develop contextual knowledge of the location of globally significant places – both terrestrial and marine – including their defining physical and human characteristics and how these provide a geographical context for understanding the actions of processes</a:t>
            </a:r>
          </a:p>
          <a:p>
            <a:pPr marL="285750" indent="-285750">
              <a:buFont typeface="Arial" panose="020B0604020202020204" pitchFamily="34" charset="0"/>
              <a:buChar char="•"/>
            </a:pPr>
            <a:r>
              <a:rPr lang="en-GB" dirty="0"/>
              <a:t>understand the processes that give rise to key physical and human geographical features of the world, how these are interdependent and how they bring about spatial variation and change over time</a:t>
            </a:r>
          </a:p>
          <a:p>
            <a:pPr marL="285750" indent="-285750">
              <a:buFont typeface="Arial" panose="020B0604020202020204" pitchFamily="34" charset="0"/>
              <a:buChar char="•"/>
            </a:pPr>
            <a:r>
              <a:rPr lang="en-GB" dirty="0"/>
              <a:t>are competent in the geographical skills needed to:</a:t>
            </a:r>
          </a:p>
          <a:p>
            <a:pPr lvl="1"/>
            <a:r>
              <a:rPr lang="en-GB" dirty="0"/>
              <a:t>collect, analyse and communicate with a range of data gathered through experiences of fieldwork that deepen their understanding of geographical </a:t>
            </a:r>
            <a:r>
              <a:rPr lang="en-GB" dirty="0" smtClean="0"/>
              <a:t>processes</a:t>
            </a:r>
            <a:endParaRPr lang="en-GB" dirty="0"/>
          </a:p>
        </p:txBody>
      </p:sp>
      <p:sp>
        <p:nvSpPr>
          <p:cNvPr id="8" name="TextBox 7"/>
          <p:cNvSpPr txBox="1"/>
          <p:nvPr/>
        </p:nvSpPr>
        <p:spPr>
          <a:xfrm>
            <a:off x="132609" y="2940977"/>
            <a:ext cx="5870856" cy="1754326"/>
          </a:xfrm>
          <a:prstGeom prst="rect">
            <a:avLst/>
          </a:prstGeom>
          <a:solidFill>
            <a:schemeClr val="bg1">
              <a:lumMod val="95000"/>
            </a:schemeClr>
          </a:solidFill>
        </p:spPr>
        <p:txBody>
          <a:bodyPr wrap="square" rtlCol="0">
            <a:spAutoFit/>
          </a:bodyPr>
          <a:lstStyle/>
          <a:p>
            <a:r>
              <a:rPr lang="en-GB" dirty="0" smtClean="0"/>
              <a:t>Physical Education</a:t>
            </a:r>
          </a:p>
          <a:p>
            <a:r>
              <a:rPr lang="en-GB" dirty="0"/>
              <a:t>Key stage </a:t>
            </a:r>
            <a:r>
              <a:rPr lang="en-GB" dirty="0" smtClean="0"/>
              <a:t>2</a:t>
            </a:r>
          </a:p>
          <a:p>
            <a:pPr marL="285750" indent="-285750">
              <a:buFont typeface="Arial" panose="020B0604020202020204" pitchFamily="34" charset="0"/>
              <a:buChar char="•"/>
            </a:pPr>
            <a:r>
              <a:rPr lang="en-GB" dirty="0" smtClean="0"/>
              <a:t>They </a:t>
            </a:r>
            <a:r>
              <a:rPr lang="en-GB" dirty="0"/>
              <a:t>should enjoy communicating, collaborating and competing with each </a:t>
            </a:r>
            <a:r>
              <a:rPr lang="en-GB" dirty="0" smtClean="0"/>
              <a:t>other.</a:t>
            </a:r>
          </a:p>
          <a:p>
            <a:pPr marL="285750" indent="-285750">
              <a:buFont typeface="Arial" panose="020B0604020202020204" pitchFamily="34" charset="0"/>
              <a:buChar char="•"/>
            </a:pPr>
            <a:r>
              <a:rPr lang="en-GB" dirty="0"/>
              <a:t>T</a:t>
            </a:r>
            <a:r>
              <a:rPr lang="en-GB" dirty="0" smtClean="0"/>
              <a:t>ake </a:t>
            </a:r>
            <a:r>
              <a:rPr lang="en-GB" dirty="0"/>
              <a:t>part in outdoor and adventurous activity challenges both individually and within a </a:t>
            </a:r>
            <a:r>
              <a:rPr lang="en-GB" dirty="0" smtClean="0"/>
              <a:t>team</a:t>
            </a:r>
          </a:p>
        </p:txBody>
      </p:sp>
    </p:spTree>
    <p:extLst>
      <p:ext uri="{BB962C8B-B14F-4D97-AF65-F5344CB8AC3E}">
        <p14:creationId xmlns:p14="http://schemas.microsoft.com/office/powerpoint/2010/main" val="261397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jev-5Qjyv0s"/>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09759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Payment plans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1"/>
                </a:solidFill>
              </a:rPr>
              <a:t>The financial wellbeing of our families is a high priority when </a:t>
            </a:r>
            <a:r>
              <a:rPr lang="en-US" dirty="0" err="1" smtClean="0">
                <a:solidFill>
                  <a:schemeClr val="tx1"/>
                </a:solidFill>
              </a:rPr>
              <a:t>organising</a:t>
            </a:r>
            <a:r>
              <a:rPr lang="en-US" dirty="0" smtClean="0">
                <a:solidFill>
                  <a:schemeClr val="tx1"/>
                </a:solidFill>
              </a:rPr>
              <a:t> all trips.</a:t>
            </a:r>
          </a:p>
          <a:p>
            <a:r>
              <a:rPr lang="en-US" dirty="0" smtClean="0">
                <a:solidFill>
                  <a:schemeClr val="tx1"/>
                </a:solidFill>
              </a:rPr>
              <a:t>To support payment for residential trips we offer a range of payment plans.</a:t>
            </a:r>
          </a:p>
          <a:p>
            <a:r>
              <a:rPr lang="en-US" dirty="0" smtClean="0">
                <a:solidFill>
                  <a:schemeClr val="tx1"/>
                </a:solidFill>
              </a:rPr>
              <a:t>These include:</a:t>
            </a:r>
          </a:p>
          <a:p>
            <a:pPr marL="285750" indent="-285750">
              <a:buFont typeface="Arial" panose="020B0604020202020204" pitchFamily="34" charset="0"/>
              <a:buChar char="•"/>
            </a:pPr>
            <a:r>
              <a:rPr lang="en-US" dirty="0" smtClean="0">
                <a:solidFill>
                  <a:schemeClr val="tx1"/>
                </a:solidFill>
              </a:rPr>
              <a:t>Parent Pay</a:t>
            </a:r>
          </a:p>
          <a:p>
            <a:pPr marL="285750" indent="-285750">
              <a:buFont typeface="Arial" panose="020B0604020202020204" pitchFamily="34" charset="0"/>
              <a:buChar char="•"/>
            </a:pPr>
            <a:r>
              <a:rPr lang="en-US" dirty="0" smtClean="0">
                <a:solidFill>
                  <a:schemeClr val="tx1"/>
                </a:solidFill>
              </a:rPr>
              <a:t>Up front payments</a:t>
            </a:r>
          </a:p>
          <a:p>
            <a:pPr marL="285750" indent="-285750">
              <a:buFont typeface="Arial" panose="020B0604020202020204" pitchFamily="34" charset="0"/>
              <a:buChar char="•"/>
            </a:pPr>
            <a:r>
              <a:rPr lang="en-US" dirty="0" smtClean="0">
                <a:solidFill>
                  <a:schemeClr val="tx1"/>
                </a:solidFill>
              </a:rPr>
              <a:t>Monthly payments</a:t>
            </a:r>
          </a:p>
          <a:p>
            <a:pPr marL="285750" indent="-285750">
              <a:buFont typeface="Arial" panose="020B0604020202020204" pitchFamily="34" charset="0"/>
              <a:buChar char="•"/>
            </a:pPr>
            <a:r>
              <a:rPr lang="en-US" dirty="0" smtClean="0">
                <a:solidFill>
                  <a:schemeClr val="tx1"/>
                </a:solidFill>
              </a:rPr>
              <a:t>Regular payment structures e.g. 3 or 4 payments</a:t>
            </a:r>
            <a:endParaRPr lang="en-US" dirty="0">
              <a:solidFill>
                <a:schemeClr val="tx1"/>
              </a:solidFill>
            </a:endParaRPr>
          </a:p>
        </p:txBody>
      </p:sp>
      <p:pic>
        <p:nvPicPr>
          <p:cNvPr id="9" name="Picture 8"/>
          <p:cNvPicPr>
            <a:picLocks noChangeAspect="1"/>
          </p:cNvPicPr>
          <p:nvPr/>
        </p:nvPicPr>
        <p:blipFill>
          <a:blip r:embed="rId2"/>
          <a:stretch>
            <a:fillRect/>
          </a:stretch>
        </p:blipFill>
        <p:spPr>
          <a:xfrm>
            <a:off x="5005954" y="2192291"/>
            <a:ext cx="7132375" cy="3513049"/>
          </a:xfrm>
          <a:prstGeom prst="rect">
            <a:avLst/>
          </a:prstGeom>
        </p:spPr>
      </p:pic>
    </p:spTree>
    <p:extLst>
      <p:ext uri="{BB962C8B-B14F-4D97-AF65-F5344CB8AC3E}">
        <p14:creationId xmlns:p14="http://schemas.microsoft.com/office/powerpoint/2010/main" val="1531532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elcome to PowerPoint.potx" id="{43699C43-EC89-4A55-9A99-3FD944590577}" vid="{3C36ED3A-1C33-4ECB-8650-37D568EF45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1584528</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2012-06-20T23:39:00+00:00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TP102923943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843282</LocLastLocAttemptVersionLookup>
    <IsSearchable xmlns="4873beb7-5857-4685-be1f-d57550cc96cc">true</IsSearchable>
    <TemplateTemplateType xmlns="4873beb7-5857-4685-be1f-d57550cc96cc">PowerPoint Template - Slideshow Launch</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LocMarketGroupTiers2 xmlns="4873beb7-5857-4685-be1f-d57550cc96cc" xsi:nil="true"/>
    <APAuthor xmlns="4873beb7-5857-4685-be1f-d57550cc96cc">
      <UserInfo>
        <DisplayName>REDMOND\v-sa</DisplayName>
        <AccountId>2467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70C04F-E7AC-41AB-9C6D-1B1BB88BFF7F}">
  <ds:schemaRefs>
    <ds:schemaRef ds:uri="http://purl.org/dc/elements/1.1/"/>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4873beb7-5857-4685-be1f-d57550cc96cc"/>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3DEC53A-9DF1-4780-BE92-17E971B7A9ED}">
  <ds:schemaRefs>
    <ds:schemaRef ds:uri="http://schemas.microsoft.com/sharepoint/v3/contenttype/forms"/>
  </ds:schemaRefs>
</ds:datastoreItem>
</file>

<file path=customXml/itemProps3.xml><?xml version="1.0" encoding="utf-8"?>
<ds:datastoreItem xmlns:ds="http://schemas.openxmlformats.org/officeDocument/2006/customXml" ds:itemID="{63EE7759-C66F-4EA4-9863-7EBA32518D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Welcome to PowerPoint 2013</Template>
  <TotalTime>124</TotalTime>
  <Words>521</Words>
  <Application>Microsoft Office PowerPoint</Application>
  <PresentationFormat>Widescreen</PresentationFormat>
  <Paragraphs>69</Paragraphs>
  <Slides>10</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Segoe UI</vt:lpstr>
      <vt:lpstr>Segoe UI Light</vt:lpstr>
      <vt:lpstr>WelcomeDoc</vt:lpstr>
      <vt:lpstr>Newchurch Primary Residential Consultation Evening</vt:lpstr>
      <vt:lpstr>Rationale</vt:lpstr>
      <vt:lpstr>Timescale, costing and ratios</vt:lpstr>
      <vt:lpstr>Beeston Outdoor Education Centre</vt:lpstr>
      <vt:lpstr>PowerPoint Presentation</vt:lpstr>
      <vt:lpstr>Kingswood Centre</vt:lpstr>
      <vt:lpstr>Arete Outdoor Centre</vt:lpstr>
      <vt:lpstr>PowerPoint Presentation</vt:lpstr>
      <vt:lpstr>Payment plans</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Newchurch Primary Residential Consultation Evening</dc:title>
  <dc:creator>Mr Duckett</dc:creator>
  <cp:keywords/>
  <cp:lastModifiedBy>Mr Duckett</cp:lastModifiedBy>
  <cp:revision>13</cp:revision>
  <dcterms:created xsi:type="dcterms:W3CDTF">2019-12-08T21:50:31Z</dcterms:created>
  <dcterms:modified xsi:type="dcterms:W3CDTF">2019-12-08T23:55:21Z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_TemplateID">
    <vt:lpwstr>TC029239449991</vt:lpwstr>
  </property>
  <property fmtid="{D5CDD505-2E9C-101B-9397-08002B2CF9AE}" pid="4" name="ContentTypeId">
    <vt:lpwstr>0x0101006EDDDB5EE6D98C44930B742096920B300400F5B6D36B3EF94B4E9A635CDF2A18F5B8</vt:lpwstr>
  </property>
  <property fmtid="{D5CDD505-2E9C-101B-9397-08002B2CF9AE}" pid="5" name="FeatureTags">
    <vt:lpwstr/>
  </property>
  <property fmtid="{D5CDD505-2E9C-101B-9397-08002B2CF9AE}" pid="6" name="LocalizationTags">
    <vt:lpwstr/>
  </property>
  <property fmtid="{D5CDD505-2E9C-101B-9397-08002B2CF9AE}" pid="7" name="ScenarioTags">
    <vt:lpwstr/>
  </property>
  <property fmtid="{D5CDD505-2E9C-101B-9397-08002B2CF9AE}" pid="8" name="CampaignTags">
    <vt:lpwstr/>
  </property>
</Properties>
</file>